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media1.mov" ContentType="video/unknown"/>
  <Override PartName="/ppt/media/image4.jpeg" ContentType="image/jpeg"/>
  <Override PartName="/ppt/media/image5.jpeg" ContentType="image/jpeg"/>
  <Override PartName="/ppt/media/image6.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7.jpeg" ContentType="image/jpeg"/>
  <Override PartName="/ppt/media/media2.mov" ContentType="video/unknown"/>
  <Override PartName="/ppt/media/image8.jpeg" ContentType="image/jpeg"/>
  <Override PartName="/ppt/media/image9.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b="def" i="def"/>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b="def" i="def"/>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b="def" i="def"/>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p:nvPr>
            <p:ph type="sldImg"/>
          </p:nvPr>
        </p:nvSpPr>
        <p:spPr>
          <a:xfrm>
            <a:off x="1143000" y="685800"/>
            <a:ext cx="4572000" cy="3429000"/>
          </a:xfrm>
          <a:prstGeom prst="rect">
            <a:avLst/>
          </a:prstGeom>
        </p:spPr>
        <p:txBody>
          <a:bodyPr/>
          <a:lstStyle/>
          <a:p>
            <a:pPr/>
          </a:p>
        </p:txBody>
      </p:sp>
      <p:sp>
        <p:nvSpPr>
          <p:cNvPr id="194" name="Shape 19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defTabSz="914400">
              <a:lnSpc>
                <a:spcPct val="90000"/>
              </a:lnSpc>
              <a:defRPr sz="1200">
                <a:latin typeface="Arial"/>
                <a:ea typeface="Arial"/>
                <a:cs typeface="Arial"/>
                <a:sym typeface="Arial"/>
              </a:defRPr>
            </a:pPr>
            <a:r>
              <a:t>The MLA Handbook for Writers of Research Papers, 8th ed. supersedes both the 7</a:t>
            </a:r>
            <a:r>
              <a:rPr baseline="30000"/>
              <a:t>th</a:t>
            </a:r>
            <a:r>
              <a:t> edition handbook and the MLA Style Manual and Guide to Scholarly Publishing, 3rd ed. The style of documentation outlined in the 8</a:t>
            </a:r>
            <a:r>
              <a:rPr baseline="30000"/>
              <a:t>th</a:t>
            </a:r>
            <a:r>
              <a:t> edition serves the needs of students who are writing research papers, as well as scholars who publish professionally.  This presentation will mostly focus on MLA formatting and style concerns that affect writing research papers.</a:t>
            </a:r>
          </a:p>
          <a:p>
            <a:pPr defTabSz="914400">
              <a:lnSpc>
                <a:spcPct val="90000"/>
              </a:lnSpc>
              <a:defRPr sz="1200">
                <a:latin typeface="Arial"/>
                <a:ea typeface="Arial"/>
                <a:cs typeface="Arial"/>
                <a:sym typeface="Arial"/>
              </a:defRPr>
            </a:pPr>
          </a:p>
          <a:p>
            <a:pPr defTabSz="914400">
              <a:lnSpc>
                <a:spcPct val="90000"/>
              </a:lnSpc>
              <a:defRPr sz="1200">
                <a:latin typeface="Arial"/>
                <a:ea typeface="Arial"/>
                <a:cs typeface="Arial"/>
                <a:sym typeface="Arial"/>
              </a:defRPr>
            </a:pPr>
            <a:r>
              <a:t>MLA style is often used in the following disciplines: humanities, languages, literature, linguistics, philosophy, communication, religion, and others.</a:t>
            </a:r>
          </a:p>
          <a:p>
            <a:pPr defTabSz="914400">
              <a:lnSpc>
                <a:spcPct val="90000"/>
              </a:lnSpc>
              <a:defRPr sz="1200">
                <a:latin typeface="Arial"/>
                <a:ea typeface="Arial"/>
                <a:cs typeface="Arial"/>
                <a:sym typeface="Arial"/>
              </a:defRPr>
            </a:pPr>
          </a:p>
          <a:p>
            <a:pPr defTabSz="914400">
              <a:lnSpc>
                <a:spcPct val="90000"/>
              </a:lnSpc>
              <a:defRPr sz="1200">
                <a:latin typeface="Arial"/>
                <a:ea typeface="Arial"/>
                <a:cs typeface="Arial"/>
                <a:sym typeface="Arial"/>
              </a:defRPr>
            </a:pPr>
            <a:r>
              <a:t>MLA format provides writers with a uniform format for document layout and documenting sources. Proper MLA style shows that writers are conscientious of the standards of writing in their respective disciplines. Properly documenting sources also ensures that an author is not plagiarizing.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4" name="Shape 314"/>
          <p:cNvSpPr/>
          <p:nvPr>
            <p:ph type="sldImg"/>
          </p:nvPr>
        </p:nvSpPr>
        <p:spPr>
          <a:prstGeom prst="rect">
            <a:avLst/>
          </a:prstGeom>
        </p:spPr>
        <p:txBody>
          <a:bodyPr/>
          <a:lstStyle/>
          <a:p>
            <a:pPr/>
          </a:p>
        </p:txBody>
      </p:sp>
      <p:sp>
        <p:nvSpPr>
          <p:cNvPr id="315" name="Shape 315"/>
          <p:cNvSpPr/>
          <p:nvPr>
            <p:ph type="body" sz="quarter" idx="1"/>
          </p:nvPr>
        </p:nvSpPr>
        <p:spPr>
          <a:prstGeom prst="rect">
            <a:avLst/>
          </a:prstGeom>
        </p:spPr>
        <p:txBody>
          <a:bodyPr/>
          <a:lstStyle/>
          <a:p>
            <a:pPr defTabSz="914400">
              <a:lnSpc>
                <a:spcPct val="100000"/>
              </a:lnSpc>
              <a:spcBef>
                <a:spcPts val="1200"/>
              </a:spcBef>
              <a:defRPr b="1" sz="1200">
                <a:latin typeface="Arial"/>
                <a:ea typeface="Arial"/>
                <a:cs typeface="Arial"/>
                <a:sym typeface="Arial"/>
              </a:defRPr>
            </a:pPr>
            <a:r>
              <a:t>In-text Citations for Print Sources with No Known Author</a:t>
            </a:r>
          </a:p>
          <a:p>
            <a:pPr defTabSz="914400">
              <a:lnSpc>
                <a:spcPct val="100000"/>
              </a:lnSpc>
              <a:spcBef>
                <a:spcPts val="1200"/>
              </a:spcBef>
              <a:defRPr b="1" sz="1200">
                <a:latin typeface="Arial"/>
                <a:ea typeface="Arial"/>
                <a:cs typeface="Arial"/>
                <a:sym typeface="Arial"/>
              </a:defRPr>
            </a:pPr>
          </a:p>
          <a:p>
            <a:pPr defTabSz="914400">
              <a:lnSpc>
                <a:spcPct val="100000"/>
              </a:lnSpc>
              <a:spcBef>
                <a:spcPts val="1200"/>
              </a:spcBef>
              <a:defRPr sz="1200">
                <a:latin typeface="Verdana"/>
                <a:ea typeface="Verdana"/>
                <a:cs typeface="Verdana"/>
                <a:sym typeface="Verdana"/>
              </a:defRPr>
            </a:pPr>
            <a:r>
              <a:t>When a source has no known author, use a shortened title of the work instead of an author name. Place the title in quotation marks if it's a short work (e.g. articles) or italicize it if it's a longer work (e.g. plays, books, television shows, entire websites) and provide a page number.</a:t>
            </a:r>
          </a:p>
          <a:p>
            <a:pPr defTabSz="914400">
              <a:lnSpc>
                <a:spcPct val="100000"/>
              </a:lnSpc>
              <a:spcBef>
                <a:spcPts val="1200"/>
              </a:spcBef>
              <a:defRPr sz="1200">
                <a:latin typeface="Verdana"/>
                <a:ea typeface="Verdana"/>
                <a:cs typeface="Verdana"/>
                <a:sym typeface="Verdana"/>
              </a:defRPr>
            </a:pPr>
          </a:p>
          <a:p>
            <a:pPr defTabSz="914400">
              <a:lnSpc>
                <a:spcPct val="100000"/>
              </a:lnSpc>
              <a:spcBef>
                <a:spcPts val="1200"/>
              </a:spcBef>
              <a:defRPr sz="1200">
                <a:latin typeface="Verdana"/>
                <a:ea typeface="Verdana"/>
                <a:cs typeface="Verdana"/>
                <a:sym typeface="Verdana"/>
              </a:defRPr>
            </a:pPr>
            <a:r>
              <a:t>In this example, since the reader does not know the author of the article, an abbreviated title of the article appears in the parenthetical citation which corresponds to the full name of the article which appears first at the left-hand margin of its respective entry in the works-cited list. Thus, the writer includes the title in quotation marks as the signal phrase in the parenthetical citation in order to lead the reader directly to the source on the works-cited page. </a:t>
            </a:r>
            <a:r>
              <a:rPr b="1"/>
              <a:t>See comments from previous slide.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3" name="Shape 323"/>
          <p:cNvSpPr/>
          <p:nvPr>
            <p:ph type="sldImg"/>
          </p:nvPr>
        </p:nvSpPr>
        <p:spPr>
          <a:prstGeom prst="rect">
            <a:avLst/>
          </a:prstGeom>
        </p:spPr>
        <p:txBody>
          <a:bodyPr/>
          <a:lstStyle/>
          <a:p>
            <a:pPr/>
          </a:p>
        </p:txBody>
      </p:sp>
      <p:sp>
        <p:nvSpPr>
          <p:cNvPr id="324" name="Shape 324"/>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In parenthetical citations of a literary work available in multiple editions, such as a commonly studied novel, it is often helpful to provide division numbers in addition to page numbers so that your readers can find your references in any edition of the work.</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Make sure that your in-text citations refer unambiguously to the entry in your works-cited list. If you are citing from the works of two different authors with the same last name, include the author</a:t>
            </a:r>
            <a:r>
              <a:t>’</a:t>
            </a:r>
            <a:r>
              <a:t>s first initial in your reference).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Shape 332"/>
          <p:cNvSpPr/>
          <p:nvPr>
            <p:ph type="sldImg"/>
          </p:nvPr>
        </p:nvSpPr>
        <p:spPr>
          <a:prstGeom prst="rect">
            <a:avLst/>
          </a:prstGeom>
        </p:spPr>
        <p:txBody>
          <a:bodyPr/>
          <a:lstStyle/>
          <a:p>
            <a:pPr/>
          </a:p>
        </p:txBody>
      </p:sp>
      <p:sp>
        <p:nvSpPr>
          <p:cNvPr id="333" name="Shape 333"/>
          <p:cNvSpPr/>
          <p:nvPr>
            <p:ph type="body" sz="quarter" idx="1"/>
          </p:nvPr>
        </p:nvSpPr>
        <p:spPr>
          <a:prstGeom prst="rect">
            <a:avLst/>
          </a:prstGeom>
        </p:spPr>
        <p:txBody>
          <a:bodyPr/>
          <a:lstStyle/>
          <a:p>
            <a:pPr defTabSz="914400">
              <a:lnSpc>
                <a:spcPct val="100000"/>
              </a:lnSpc>
              <a:spcBef>
                <a:spcPts val="1200"/>
              </a:spcBef>
              <a:defRPr b="1" sz="1200">
                <a:latin typeface="Arial"/>
                <a:ea typeface="Arial"/>
                <a:cs typeface="Arial"/>
                <a:sym typeface="Arial"/>
              </a:defRPr>
            </a:pPr>
            <a:r>
              <a:t>Citing a Work by Multiple Authors</a:t>
            </a:r>
          </a:p>
          <a:p>
            <a:pPr defTabSz="914400">
              <a:lnSpc>
                <a:spcPct val="100000"/>
              </a:lnSpc>
              <a:spcBef>
                <a:spcPts val="1200"/>
              </a:spcBef>
              <a:defRPr b="1" sz="1200">
                <a:latin typeface="Arial"/>
                <a:ea typeface="Arial"/>
                <a:cs typeface="Arial"/>
                <a:sym typeface="Arial"/>
              </a:defRPr>
            </a:pPr>
          </a:p>
          <a:p>
            <a:pPr defTabSz="914400">
              <a:lnSpc>
                <a:spcPct val="100000"/>
              </a:lnSpc>
              <a:spcBef>
                <a:spcPts val="1200"/>
              </a:spcBef>
              <a:defRPr sz="1200">
                <a:latin typeface="Arial"/>
                <a:ea typeface="Arial"/>
                <a:cs typeface="Arial"/>
                <a:sym typeface="Arial"/>
              </a:defRPr>
            </a:pPr>
            <a:r>
              <a:t>If the entry in the works-cited list begins with the names of two authors, include both last names in the in-text citation, connected by </a:t>
            </a:r>
            <a:r>
              <a:rPr i="1"/>
              <a:t>and</a:t>
            </a:r>
            <a:r>
              <a:t>.</a:t>
            </a:r>
          </a:p>
          <a:p>
            <a:pPr defTabSz="914400">
              <a:lnSpc>
                <a:spcPct val="100000"/>
              </a:lnSpc>
              <a:spcBef>
                <a:spcPts val="1200"/>
              </a:spcBef>
              <a:defRPr sz="1200">
                <a:latin typeface="Arial"/>
                <a:ea typeface="Arial"/>
                <a:cs typeface="Arial"/>
                <a:sym typeface="Arial"/>
              </a:defRPr>
            </a:pPr>
            <a:r>
              <a:t>If the source has three or more authors, the entry in the works-cited list should begin with the first author</a:t>
            </a:r>
            <a:r>
              <a:t>’</a:t>
            </a:r>
            <a:r>
              <a:t>s name followed by et al. The in-text citation should follow suit.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1" name="Shape 341"/>
          <p:cNvSpPr/>
          <p:nvPr>
            <p:ph type="sldImg"/>
          </p:nvPr>
        </p:nvSpPr>
        <p:spPr>
          <a:prstGeom prst="rect">
            <a:avLst/>
          </a:prstGeom>
        </p:spPr>
        <p:txBody>
          <a:bodyPr/>
          <a:lstStyle/>
          <a:p>
            <a:pPr/>
          </a:p>
        </p:txBody>
      </p:sp>
      <p:sp>
        <p:nvSpPr>
          <p:cNvPr id="342" name="Shape 342"/>
          <p:cNvSpPr/>
          <p:nvPr>
            <p:ph type="body" sz="quarter" idx="1"/>
          </p:nvPr>
        </p:nvSpPr>
        <p:spPr>
          <a:prstGeom prst="rect">
            <a:avLst/>
          </a:prstGeom>
        </p:spPr>
        <p:txBody>
          <a:bodyPr/>
          <a:lstStyle/>
          <a:p>
            <a:pPr defTabSz="914400">
              <a:lnSpc>
                <a:spcPct val="100000"/>
              </a:lnSpc>
              <a:spcBef>
                <a:spcPts val="1200"/>
              </a:spcBef>
              <a:defRPr b="1" sz="1200">
                <a:latin typeface="Arial"/>
                <a:ea typeface="Arial"/>
                <a:cs typeface="Arial"/>
                <a:sym typeface="Arial"/>
              </a:defRPr>
            </a:pPr>
          </a:p>
          <a:p>
            <a:pPr defTabSz="914400">
              <a:lnSpc>
                <a:spcPct val="100000"/>
              </a:lnSpc>
              <a:spcBef>
                <a:spcPts val="1200"/>
              </a:spcBef>
              <a:defRPr sz="1200">
                <a:latin typeface="Arial"/>
                <a:ea typeface="Arial"/>
                <a:cs typeface="Arial"/>
                <a:sym typeface="Arial"/>
              </a:defRPr>
            </a:pPr>
            <a:r>
              <a:t>Sometimes you may have to use an indirect source. An indirect source is a source cited in another source. For such indirect quotations, use </a:t>
            </a:r>
            <a:r>
              <a:t>“qtd. in“ to indicate the source you actually consulted. This is illustrated in the first example on this slide. Note that, in most cases, a responsible researcher will attempt to find the original source, rather than citing an indirect source.</a:t>
            </a:r>
            <a:endParaRPr b="1"/>
          </a:p>
          <a:p>
            <a:pPr defTabSz="914400">
              <a:lnSpc>
                <a:spcPct val="100000"/>
              </a:lnSpc>
              <a:spcBef>
                <a:spcPts val="1200"/>
              </a:spcBef>
              <a:defRPr b="1" sz="1200">
                <a:latin typeface="Arial"/>
                <a:ea typeface="Arial"/>
                <a:cs typeface="Arial"/>
                <a:sym typeface="Arial"/>
              </a:defRPr>
            </a:pPr>
          </a:p>
          <a:p>
            <a:pPr defTabSz="914400">
              <a:lnSpc>
                <a:spcPct val="100000"/>
              </a:lnSpc>
              <a:spcBef>
                <a:spcPts val="1200"/>
              </a:spcBef>
              <a:defRPr b="1" sz="1200">
                <a:latin typeface="Arial"/>
                <a:ea typeface="Arial"/>
                <a:cs typeface="Arial"/>
                <a:sym typeface="Arial"/>
              </a:defRPr>
            </a:pPr>
            <a:r>
              <a:t>Multiple Citations</a:t>
            </a:r>
          </a:p>
          <a:p>
            <a:pPr defTabSz="914400">
              <a:lnSpc>
                <a:spcPct val="100000"/>
              </a:lnSpc>
              <a:spcBef>
                <a:spcPts val="1200"/>
              </a:spcBef>
              <a:defRPr b="1" sz="1200">
                <a:latin typeface="Arial"/>
                <a:ea typeface="Arial"/>
                <a:cs typeface="Arial"/>
                <a:sym typeface="Arial"/>
              </a:defRPr>
            </a:pPr>
          </a:p>
          <a:p>
            <a:pPr defTabSz="914400">
              <a:lnSpc>
                <a:spcPct val="100000"/>
              </a:lnSpc>
              <a:spcBef>
                <a:spcPts val="1200"/>
              </a:spcBef>
              <a:defRPr sz="1200">
                <a:latin typeface="Arial"/>
                <a:ea typeface="Arial"/>
                <a:cs typeface="Arial"/>
                <a:sym typeface="Arial"/>
              </a:defRPr>
            </a:pPr>
            <a:r>
              <a:t>If you borrow more than once from the same source within a single paragraph and no other source intervenes, you may give a single parenthetical reference after the last borrowing.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0" name="Shape 350"/>
          <p:cNvSpPr/>
          <p:nvPr>
            <p:ph type="sldImg"/>
          </p:nvPr>
        </p:nvSpPr>
        <p:spPr>
          <a:prstGeom prst="rect">
            <a:avLst/>
          </a:prstGeom>
        </p:spPr>
        <p:txBody>
          <a:bodyPr/>
          <a:lstStyle/>
          <a:p>
            <a:pPr/>
          </a:p>
        </p:txBody>
      </p:sp>
      <p:sp>
        <p:nvSpPr>
          <p:cNvPr id="351" name="Shape 351"/>
          <p:cNvSpPr/>
          <p:nvPr>
            <p:ph type="body" sz="quarter" idx="1"/>
          </p:nvPr>
        </p:nvSpPr>
        <p:spPr>
          <a:prstGeom prst="rect">
            <a:avLst/>
          </a:prstGeom>
        </p:spPr>
        <p:txBody>
          <a:bodyPr/>
          <a:lstStyle>
            <a:lvl1pPr defTabSz="914400">
              <a:lnSpc>
                <a:spcPct val="100000"/>
              </a:lnSpc>
              <a:spcBef>
                <a:spcPts val="1200"/>
              </a:spcBef>
              <a:defRPr sz="1200">
                <a:latin typeface="Arial"/>
                <a:ea typeface="Arial"/>
                <a:cs typeface="Arial"/>
                <a:sym typeface="Arial"/>
              </a:defRPr>
            </a:lvl1pPr>
          </a:lstStyle>
          <a:p>
            <a:pPr/>
            <a:r>
              <a:t>When a source has no page numbers or any other kind of part number, no number should be given in a parenthetical citation. Do not count unnumbered paragraphs, pauses, or other parts. This is an example of how to cite a direct quotation from an oral address.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lvl1pPr defTabSz="914400">
              <a:lnSpc>
                <a:spcPct val="100000"/>
              </a:lnSpc>
              <a:defRPr sz="1200">
                <a:latin typeface="Arial"/>
                <a:ea typeface="Arial"/>
                <a:cs typeface="Arial"/>
                <a:sym typeface="Arial"/>
              </a:defRPr>
            </a:lvl1pPr>
          </a:lstStyle>
          <a:p>
            <a:pPr/>
            <a:r>
              <a:t>This slide presents three basic areas regulated by MLA students need to be aware of—document format, in-text citations, and works cited. The following slides provide detailed explanations regarding each area.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sldImg"/>
          </p:nvPr>
        </p:nvSpPr>
        <p:spPr>
          <a:prstGeom prst="rect">
            <a:avLst/>
          </a:prstGeom>
        </p:spPr>
        <p:txBody>
          <a:bodyPr/>
          <a:lstStyle/>
          <a:p>
            <a:pPr/>
          </a:p>
        </p:txBody>
      </p:sp>
      <p:sp>
        <p:nvSpPr>
          <p:cNvPr id="250" name="Shape 250"/>
          <p:cNvSpPr/>
          <p:nvPr>
            <p:ph type="body" sz="quarter" idx="1"/>
          </p:nvPr>
        </p:nvSpPr>
        <p:spPr>
          <a:prstGeom prst="rect">
            <a:avLst/>
          </a:prstGeom>
        </p:spPr>
        <p:txBody>
          <a:bodyPr/>
          <a:lstStyle/>
          <a:p>
            <a:pPr marL="171450" indent="-171450" defTabSz="914400">
              <a:lnSpc>
                <a:spcPct val="90000"/>
              </a:lnSpc>
              <a:buSzPct val="100000"/>
              <a:buChar char="•"/>
              <a:defRPr sz="1200">
                <a:latin typeface="Arial"/>
                <a:ea typeface="Arial"/>
                <a:cs typeface="Arial"/>
                <a:sym typeface="Arial"/>
              </a:defRPr>
            </a:pPr>
            <a:r>
              <a:t>The entire document should be double-spaced, including the heading, block quotations, footnotes/endnotes, and list of works cited. There should be no extra space between paragraphs.</a:t>
            </a:r>
          </a:p>
          <a:p>
            <a:pPr marL="171450" indent="-171450" defTabSz="914400">
              <a:lnSpc>
                <a:spcPct val="90000"/>
              </a:lnSpc>
              <a:buSzPct val="100000"/>
              <a:buChar char="•"/>
              <a:defRPr sz="1200">
                <a:latin typeface="Arial"/>
                <a:ea typeface="Arial"/>
                <a:cs typeface="Arial"/>
                <a:sym typeface="Arial"/>
              </a:defRPr>
            </a:pPr>
            <a:r>
              <a:t>Leave only one space after periods or other punctuation marks (unless otherwise instructed by your instructor).</a:t>
            </a:r>
          </a:p>
          <a:p>
            <a:pPr marL="171450" indent="-171450" defTabSz="914400">
              <a:lnSpc>
                <a:spcPct val="90000"/>
              </a:lnSpc>
              <a:buSzPct val="100000"/>
              <a:buChar char="•"/>
              <a:defRPr sz="1200">
                <a:latin typeface="Arial"/>
                <a:ea typeface="Arial"/>
                <a:cs typeface="Arial"/>
                <a:sym typeface="Arial"/>
              </a:defRPr>
            </a:pPr>
            <a:r>
              <a:t>Set the margins of your document to 1 inch on all sides</a:t>
            </a:r>
          </a:p>
          <a:p>
            <a:pPr marL="171450" indent="-171450" defTabSz="914400">
              <a:lnSpc>
                <a:spcPct val="90000"/>
              </a:lnSpc>
              <a:buSzPct val="100000"/>
              <a:buChar char="•"/>
              <a:defRPr sz="1200">
                <a:latin typeface="Arial"/>
                <a:ea typeface="Arial"/>
                <a:cs typeface="Arial"/>
                <a:sym typeface="Arial"/>
              </a:defRPr>
            </a:pPr>
            <a:r>
              <a:t>Indent the first line of paragraphs one half-inch from the left margin. MLA recommends that you use the Tab key as opposed to pushing the Space Bar five times.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ph type="sldImg"/>
          </p:nvPr>
        </p:nvSpPr>
        <p:spPr>
          <a:prstGeom prst="rect">
            <a:avLst/>
          </a:prstGeom>
        </p:spPr>
        <p:txBody>
          <a:bodyPr/>
          <a:lstStyle/>
          <a:p>
            <a:pPr/>
          </a:p>
        </p:txBody>
      </p:sp>
      <p:sp>
        <p:nvSpPr>
          <p:cNvPr id="259" name="Shape 259"/>
          <p:cNvSpPr/>
          <p:nvPr>
            <p:ph type="body" sz="quarter" idx="1"/>
          </p:nvPr>
        </p:nvSpPr>
        <p:spPr>
          <a:prstGeom prst="rect">
            <a:avLst/>
          </a:prstGeom>
        </p:spPr>
        <p:txBody>
          <a:bodyPr/>
          <a:lstStyle/>
          <a:p>
            <a:pPr defTabSz="914400">
              <a:lnSpc>
                <a:spcPct val="90000"/>
              </a:lnSpc>
              <a:defRPr sz="1200">
                <a:latin typeface="Arial"/>
                <a:ea typeface="Arial"/>
                <a:cs typeface="Arial"/>
                <a:sym typeface="Arial"/>
              </a:defRPr>
            </a:pPr>
            <a:r>
              <a:t>Create a header that numbers all pages consecutively in the upper right-hand corner, one-half inch from the top and flush with the right margin. (Note: Your instructor may ask that you omit the number on your first page. Always follow your instructor's guidelines.)</a:t>
            </a:r>
          </a:p>
          <a:p>
            <a:pPr defTabSz="914400">
              <a:lnSpc>
                <a:spcPct val="90000"/>
              </a:lnSpc>
              <a:defRPr sz="1200">
                <a:latin typeface="Arial"/>
                <a:ea typeface="Arial"/>
                <a:cs typeface="Arial"/>
                <a:sym typeface="Arial"/>
              </a:defRPr>
            </a:pPr>
            <a:r>
              <a:rPr>
                <a:latin typeface="ＭＳ Ｐゴシック"/>
                <a:ea typeface="ＭＳ Ｐゴシック"/>
                <a:cs typeface="ＭＳ Ｐゴシック"/>
                <a:sym typeface="ＭＳ Ｐゴシック"/>
              </a:rPr>
              <a:t>･</a:t>
            </a:r>
            <a:r>
              <a:t>Use italics throughout your essay for the titles of longer works</a:t>
            </a:r>
          </a:p>
          <a:p>
            <a:pPr defTabSz="914400">
              <a:lnSpc>
                <a:spcPct val="90000"/>
              </a:lnSpc>
              <a:defRPr sz="1200">
                <a:latin typeface="Arial"/>
                <a:ea typeface="Arial"/>
                <a:cs typeface="Arial"/>
                <a:sym typeface="Arial"/>
              </a:defRPr>
            </a:pPr>
            <a:r>
              <a:rPr>
                <a:latin typeface="ＭＳ Ｐゴシック"/>
                <a:ea typeface="ＭＳ Ｐゴシック"/>
                <a:cs typeface="ＭＳ Ｐゴシック"/>
                <a:sym typeface="ＭＳ Ｐゴシック"/>
              </a:rPr>
              <a:t>･</a:t>
            </a:r>
            <a:r>
              <a:t>If you have any endnotes, include them on a separate page before your works-cited list. Title the section Notes (centered, unformatted).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7" name="Shape 267"/>
          <p:cNvSpPr/>
          <p:nvPr>
            <p:ph type="sldImg"/>
          </p:nvPr>
        </p:nvSpPr>
        <p:spPr>
          <a:prstGeom prst="rect">
            <a:avLst/>
          </a:prstGeom>
        </p:spPr>
        <p:txBody>
          <a:bodyPr/>
          <a:lstStyle/>
          <a:p>
            <a:pPr/>
          </a:p>
        </p:txBody>
      </p:sp>
      <p:sp>
        <p:nvSpPr>
          <p:cNvPr id="268" name="Shape 268"/>
          <p:cNvSpPr/>
          <p:nvPr>
            <p:ph type="body" sz="quarter" idx="1"/>
          </p:nvPr>
        </p:nvSpPr>
        <p:spPr>
          <a:prstGeom prst="rect">
            <a:avLst/>
          </a:prstGeom>
        </p:spPr>
        <p:txBody>
          <a:bodyPr/>
          <a:lstStyle/>
          <a:p>
            <a:pPr lvl="2" indent="914400" defTabSz="914400">
              <a:lnSpc>
                <a:spcPct val="100000"/>
              </a:lnSpc>
              <a:defRPr sz="1200">
                <a:latin typeface="Arial"/>
                <a:ea typeface="Arial"/>
                <a:cs typeface="Arial"/>
                <a:sym typeface="Arial"/>
              </a:defRPr>
            </a:pPr>
            <a:r>
              <a:rPr>
                <a:latin typeface="ＭＳ Ｐゴシック"/>
                <a:ea typeface="ＭＳ Ｐゴシック"/>
                <a:cs typeface="ＭＳ Ｐゴシック"/>
                <a:sym typeface="ＭＳ Ｐゴシック"/>
              </a:rPr>
              <a:t>･</a:t>
            </a:r>
            <a:r>
              <a:t>Do not make a title page for your paper unless specifically requested</a:t>
            </a:r>
          </a:p>
          <a:p>
            <a:pPr lvl="2" indent="914400" defTabSz="914400">
              <a:lnSpc>
                <a:spcPct val="100000"/>
              </a:lnSpc>
              <a:defRPr sz="1200">
                <a:latin typeface="Arial"/>
                <a:ea typeface="Arial"/>
                <a:cs typeface="Arial"/>
                <a:sym typeface="Arial"/>
              </a:defRPr>
            </a:pPr>
            <a:r>
              <a:rPr>
                <a:latin typeface="ＭＳ Ｐゴシック"/>
                <a:ea typeface="ＭＳ Ｐゴシック"/>
                <a:cs typeface="ＭＳ Ｐゴシック"/>
                <a:sym typeface="ＭＳ Ｐゴシック"/>
              </a:rPr>
              <a:t>･</a:t>
            </a:r>
            <a:r>
              <a:t>In the upper left-hand corner of the first page, list your name, your instructor's name, the course, and the date. Again, be sure to use double-spaced text.</a:t>
            </a:r>
          </a:p>
          <a:p>
            <a:pPr lvl="2" indent="914400" defTabSz="914400">
              <a:lnSpc>
                <a:spcPct val="100000"/>
              </a:lnSpc>
              <a:defRPr sz="1200">
                <a:latin typeface="Arial"/>
                <a:ea typeface="Arial"/>
                <a:cs typeface="Arial"/>
                <a:sym typeface="Arial"/>
              </a:defRPr>
            </a:pPr>
            <a:r>
              <a:rPr>
                <a:latin typeface="ＭＳ Ｐゴシック"/>
                <a:ea typeface="ＭＳ Ｐゴシック"/>
                <a:cs typeface="ＭＳ Ｐゴシック"/>
                <a:sym typeface="ＭＳ Ｐゴシック"/>
              </a:rPr>
              <a:t>･</a:t>
            </a:r>
            <a:r>
              <a:t>Double space again and center the title.</a:t>
            </a:r>
          </a:p>
          <a:p>
            <a:pPr lvl="2" indent="914400" defTabSz="914400">
              <a:lnSpc>
                <a:spcPct val="100000"/>
              </a:lnSpc>
              <a:defRPr sz="1200">
                <a:latin typeface="Arial"/>
                <a:ea typeface="Arial"/>
                <a:cs typeface="Arial"/>
                <a:sym typeface="Arial"/>
              </a:defRPr>
            </a:pPr>
            <a:r>
              <a:t>Do not underline, italicize, or place your title in quotation marks; write the title in Title Case (standard capitalization), not in all capital letters.</a:t>
            </a:r>
          </a:p>
          <a:p>
            <a:pPr lvl="2" indent="914400" defTabSz="914400">
              <a:lnSpc>
                <a:spcPct val="100000"/>
              </a:lnSpc>
              <a:defRPr sz="1200">
                <a:latin typeface="Arial"/>
                <a:ea typeface="Arial"/>
                <a:cs typeface="Arial"/>
                <a:sym typeface="Arial"/>
              </a:defRPr>
            </a:pPr>
            <a:r>
              <a:rPr>
                <a:latin typeface="ＭＳ Ｐゴシック"/>
                <a:ea typeface="ＭＳ Ｐゴシック"/>
                <a:cs typeface="ＭＳ Ｐゴシック"/>
                <a:sym typeface="ＭＳ Ｐゴシック"/>
              </a:rPr>
              <a:t>･</a:t>
            </a:r>
            <a:r>
              <a:t>Use quotation marks and/or italics when referring to other works in your title, just as you would in your text: Fear and Loathing in Las Vegas as Morality Play; Human Weariness in </a:t>
            </a:r>
            <a:r>
              <a:t>“</a:t>
            </a:r>
            <a:r>
              <a:t>After Apple Picking</a:t>
            </a:r>
            <a:r>
              <a:t>“</a:t>
            </a:r>
          </a:p>
          <a:p>
            <a:pPr lvl="2" indent="914400" defTabSz="914400">
              <a:lnSpc>
                <a:spcPct val="100000"/>
              </a:lnSpc>
              <a:defRPr sz="1200">
                <a:latin typeface="Arial"/>
                <a:ea typeface="Arial"/>
                <a:cs typeface="Arial"/>
                <a:sym typeface="Arial"/>
              </a:defRPr>
            </a:pPr>
            <a:r>
              <a:rPr>
                <a:latin typeface="ＭＳ Ｐゴシック"/>
                <a:ea typeface="ＭＳ Ｐゴシック"/>
                <a:cs typeface="ＭＳ Ｐゴシック"/>
                <a:sym typeface="ＭＳ Ｐゴシック"/>
              </a:rPr>
              <a:t>･</a:t>
            </a:r>
            <a:r>
              <a:t>Double space between the title and the first line of the text.</a:t>
            </a:r>
          </a:p>
          <a:p>
            <a:pPr lvl="2" indent="914400" defTabSz="914400">
              <a:lnSpc>
                <a:spcPct val="100000"/>
              </a:lnSpc>
              <a:defRPr sz="1200">
                <a:latin typeface="Arial"/>
                <a:ea typeface="Arial"/>
                <a:cs typeface="Arial"/>
                <a:sym typeface="Arial"/>
              </a:defRPr>
            </a:pPr>
            <a:r>
              <a:rPr>
                <a:latin typeface="ＭＳ Ｐゴシック"/>
                <a:ea typeface="ＭＳ Ｐゴシック"/>
                <a:cs typeface="ＭＳ Ｐゴシック"/>
                <a:sym typeface="ＭＳ Ｐゴシック"/>
              </a:rPr>
              <a:t>･</a:t>
            </a:r>
            <a: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ph type="sldImg"/>
          </p:nvPr>
        </p:nvSpPr>
        <p:spPr>
          <a:prstGeom prst="rect">
            <a:avLst/>
          </a:prstGeom>
        </p:spPr>
        <p:txBody>
          <a:bodyPr/>
          <a:lstStyle/>
          <a:p>
            <a:pPr/>
          </a:p>
        </p:txBody>
      </p:sp>
      <p:sp>
        <p:nvSpPr>
          <p:cNvPr id="277" name="Shape 277"/>
          <p:cNvSpPr/>
          <p:nvPr>
            <p:ph type="body" sz="quarter" idx="1"/>
          </p:nvPr>
        </p:nvSpPr>
        <p:spPr>
          <a:prstGeom prst="rect">
            <a:avLst/>
          </a:prstGeom>
        </p:spPr>
        <p:txBody>
          <a:bodyPr/>
          <a:lstStyle/>
          <a:p>
            <a:pPr lvl="2" indent="914400" defTabSz="914400">
              <a:lnSpc>
                <a:spcPct val="100000"/>
              </a:lnSpc>
              <a:defRPr sz="1200">
                <a:latin typeface="Arial"/>
                <a:ea typeface="Arial"/>
                <a:cs typeface="Arial"/>
                <a:sym typeface="Arial"/>
              </a:defRPr>
            </a:pPr>
            <a:r>
              <a:rPr>
                <a:latin typeface="ＭＳ Ｐゴシック"/>
                <a:ea typeface="ＭＳ Ｐゴシック"/>
                <a:cs typeface="ＭＳ Ｐゴシック"/>
                <a:sym typeface="ＭＳ Ｐゴシック"/>
              </a:rPr>
              <a:t>･</a:t>
            </a:r>
            <a:r>
              <a:t>Do not make a title page for your paper unless specifically requested</a:t>
            </a:r>
          </a:p>
          <a:p>
            <a:pPr lvl="2" indent="914400" defTabSz="914400">
              <a:lnSpc>
                <a:spcPct val="100000"/>
              </a:lnSpc>
              <a:defRPr sz="1200">
                <a:latin typeface="Arial"/>
                <a:ea typeface="Arial"/>
                <a:cs typeface="Arial"/>
                <a:sym typeface="Arial"/>
              </a:defRPr>
            </a:pPr>
            <a:r>
              <a:rPr>
                <a:latin typeface="ＭＳ Ｐゴシック"/>
                <a:ea typeface="ＭＳ Ｐゴシック"/>
                <a:cs typeface="ＭＳ Ｐゴシック"/>
                <a:sym typeface="ＭＳ Ｐゴシック"/>
              </a:rPr>
              <a:t>･</a:t>
            </a:r>
            <a:r>
              <a:t>In the upper left-hand corner of the first page, list your name, your instructor's name, the course, and the date. Again, be sure to use double-spaced text.</a:t>
            </a:r>
          </a:p>
          <a:p>
            <a:pPr lvl="2" indent="914400" defTabSz="914400">
              <a:lnSpc>
                <a:spcPct val="100000"/>
              </a:lnSpc>
              <a:defRPr sz="1200">
                <a:latin typeface="Arial"/>
                <a:ea typeface="Arial"/>
                <a:cs typeface="Arial"/>
                <a:sym typeface="Arial"/>
              </a:defRPr>
            </a:pPr>
            <a:r>
              <a:rPr>
                <a:latin typeface="ＭＳ Ｐゴシック"/>
                <a:ea typeface="ＭＳ Ｐゴシック"/>
                <a:cs typeface="ＭＳ Ｐゴシック"/>
                <a:sym typeface="ＭＳ Ｐゴシック"/>
              </a:rPr>
              <a:t>･</a:t>
            </a:r>
            <a:r>
              <a:t>Double space again and center the title.</a:t>
            </a:r>
          </a:p>
          <a:p>
            <a:pPr lvl="2" indent="914400" defTabSz="914400">
              <a:lnSpc>
                <a:spcPct val="100000"/>
              </a:lnSpc>
              <a:defRPr sz="1200">
                <a:latin typeface="Arial"/>
                <a:ea typeface="Arial"/>
                <a:cs typeface="Arial"/>
                <a:sym typeface="Arial"/>
              </a:defRPr>
            </a:pPr>
            <a:r>
              <a:t>Do not underline, italicize, or place your title in quotation marks; write the title in Title Case (standard capitalization), not in all capital letters.</a:t>
            </a:r>
          </a:p>
          <a:p>
            <a:pPr lvl="2" indent="914400" defTabSz="914400">
              <a:lnSpc>
                <a:spcPct val="100000"/>
              </a:lnSpc>
              <a:defRPr sz="1200">
                <a:latin typeface="Arial"/>
                <a:ea typeface="Arial"/>
                <a:cs typeface="Arial"/>
                <a:sym typeface="Arial"/>
              </a:defRPr>
            </a:pPr>
            <a:r>
              <a:rPr>
                <a:latin typeface="ＭＳ Ｐゴシック"/>
                <a:ea typeface="ＭＳ Ｐゴシック"/>
                <a:cs typeface="ＭＳ Ｐゴシック"/>
                <a:sym typeface="ＭＳ Ｐゴシック"/>
              </a:rPr>
              <a:t>･</a:t>
            </a:r>
            <a:r>
              <a:t>Use quotation marks and/or italics when referring to other works in your title, just as you would in your text: Fear and Loathing in Las Vegas as Morality Play; Human Weariness in </a:t>
            </a:r>
            <a:r>
              <a:t>“</a:t>
            </a:r>
            <a:r>
              <a:t>After Apple Picking</a:t>
            </a:r>
            <a:r>
              <a:t>“</a:t>
            </a:r>
          </a:p>
          <a:p>
            <a:pPr lvl="2" indent="914400" defTabSz="914400">
              <a:lnSpc>
                <a:spcPct val="100000"/>
              </a:lnSpc>
              <a:defRPr sz="1200">
                <a:latin typeface="Arial"/>
                <a:ea typeface="Arial"/>
                <a:cs typeface="Arial"/>
                <a:sym typeface="Arial"/>
              </a:defRPr>
            </a:pPr>
            <a:r>
              <a:rPr>
                <a:latin typeface="ＭＳ Ｐゴシック"/>
                <a:ea typeface="ＭＳ Ｐゴシック"/>
                <a:cs typeface="ＭＳ Ｐゴシック"/>
                <a:sym typeface="ＭＳ Ｐゴシック"/>
              </a:rPr>
              <a:t>･</a:t>
            </a:r>
            <a:r>
              <a:t>Double space between the title and the first line of the text.</a:t>
            </a:r>
          </a:p>
          <a:p>
            <a:pPr lvl="2" indent="914400" defTabSz="914400">
              <a:lnSpc>
                <a:spcPct val="100000"/>
              </a:lnSpc>
              <a:defRPr sz="1200">
                <a:latin typeface="Arial"/>
                <a:ea typeface="Arial"/>
                <a:cs typeface="Arial"/>
                <a:sym typeface="Arial"/>
              </a:defRPr>
            </a:pPr>
            <a:r>
              <a:rPr>
                <a:latin typeface="ＭＳ Ｐゴシック"/>
                <a:ea typeface="ＭＳ Ｐゴシック"/>
                <a:cs typeface="ＭＳ Ｐゴシック"/>
                <a:sym typeface="ＭＳ Ｐゴシック"/>
              </a:rPr>
              <a:t>･</a:t>
            </a:r>
            <a: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ph type="sldImg"/>
          </p:nvPr>
        </p:nvSpPr>
        <p:spPr>
          <a:prstGeom prst="rect">
            <a:avLst/>
          </a:prstGeom>
        </p:spPr>
        <p:txBody>
          <a:bodyPr/>
          <a:lstStyle/>
          <a:p>
            <a:pPr/>
          </a:p>
        </p:txBody>
      </p:sp>
      <p:sp>
        <p:nvSpPr>
          <p:cNvPr id="286" name="Shape 286"/>
          <p:cNvSpPr/>
          <p:nvPr>
            <p:ph type="body" sz="quarter" idx="1"/>
          </p:nvPr>
        </p:nvSpPr>
        <p:spPr>
          <a:prstGeom prst="rect">
            <a:avLst/>
          </a:prstGeom>
        </p:spPr>
        <p:txBody>
          <a:bodyPr/>
          <a:lstStyle/>
          <a:p>
            <a:pPr lvl="2" indent="914400" defTabSz="914400">
              <a:lnSpc>
                <a:spcPct val="100000"/>
              </a:lnSpc>
              <a:defRPr sz="1200">
                <a:latin typeface="Arial"/>
                <a:ea typeface="Arial"/>
                <a:cs typeface="Arial"/>
                <a:sym typeface="Arial"/>
              </a:defRPr>
            </a:pPr>
            <a:r>
              <a:t>Basic In-Text Citation Rules</a:t>
            </a:r>
          </a:p>
          <a:p>
            <a:pPr lvl="2" indent="914400" defTabSz="914400">
              <a:lnSpc>
                <a:spcPct val="100000"/>
              </a:lnSpc>
              <a:defRPr sz="1200">
                <a:latin typeface="Arial"/>
                <a:ea typeface="Arial"/>
                <a:cs typeface="Arial"/>
                <a:sym typeface="Arial"/>
              </a:defRPr>
            </a:pPr>
          </a:p>
          <a:p>
            <a:pPr lvl="2" marL="914400" indent="0" defTabSz="914400">
              <a:lnSpc>
                <a:spcPct val="100000"/>
              </a:lnSpc>
              <a:buSzPct val="100000"/>
              <a:buChar char="•"/>
              <a:defRPr sz="1200">
                <a:latin typeface="Arial"/>
                <a:ea typeface="Arial"/>
                <a:cs typeface="Arial"/>
                <a:sym typeface="Arial"/>
              </a:defRPr>
            </a:pPr>
            <a:r>
              <a:t>The source information in a parenthetical citation should direct readers to the source</a:t>
            </a:r>
            <a:r>
              <a:t>’s entry in the works-cited list.</a:t>
            </a:r>
          </a:p>
          <a:p>
            <a:pPr lvl="2" indent="914400" defTabSz="914400">
              <a:lnSpc>
                <a:spcPct val="100000"/>
              </a:lnSpc>
              <a:defRPr sz="1200">
                <a:latin typeface="Arial"/>
                <a:ea typeface="Arial"/>
                <a:cs typeface="Arial"/>
                <a:sym typeface="Arial"/>
              </a:defRPr>
            </a:pPr>
          </a:p>
          <a:p>
            <a:pPr lvl="2" marL="914400" indent="0" defTabSz="914400">
              <a:lnSpc>
                <a:spcPct val="100000"/>
              </a:lnSpc>
              <a:buSzPct val="100000"/>
              <a:buChar char="•"/>
              <a:defRPr sz="1200">
                <a:latin typeface="Arial"/>
                <a:ea typeface="Arial"/>
                <a:cs typeface="Arial"/>
                <a:sym typeface="Arial"/>
              </a:defRPr>
            </a:pPr>
            <a:r>
              <a:t>The in-text citation should be placed, if possible, where there is a natural pause in your text. If the citation refers to a direct quotation, it should be placed directly following the closing quotation mark.</a:t>
            </a:r>
          </a:p>
          <a:p>
            <a:pPr lvl="2" indent="914400" defTabSz="914400">
              <a:lnSpc>
                <a:spcPct val="100000"/>
              </a:lnSpc>
              <a:defRPr sz="1200">
                <a:latin typeface="Arial"/>
                <a:ea typeface="Arial"/>
                <a:cs typeface="Arial"/>
                <a:sym typeface="Arial"/>
              </a:defRPr>
            </a:pPr>
          </a:p>
          <a:p>
            <a:pPr lvl="2" marL="914400" indent="0" defTabSz="914400">
              <a:lnSpc>
                <a:spcPct val="100000"/>
              </a:lnSpc>
              <a:buSzPct val="100000"/>
              <a:buChar char="•"/>
              <a:defRPr sz="1200">
                <a:latin typeface="Arial"/>
                <a:ea typeface="Arial"/>
                <a:cs typeface="Arial"/>
                <a:sym typeface="Arial"/>
              </a:defRPr>
            </a:pPr>
            <a:r>
              <a:t>Any source information that you provide in-text must correspond to the source information on the works-cited page. More specifically, whatever signal word or phrase you provide to your readers in the text, must be the first thing that appears on the left-hand margin of the corresponding entry in the works-cited list (so the author</a:t>
            </a:r>
            <a:r>
              <a:t>’</a:t>
            </a:r>
            <a:r>
              <a:t>s last name or the title, usually, with no punctuation in between)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5" name="Shape 295"/>
          <p:cNvSpPr/>
          <p:nvPr>
            <p:ph type="sldImg"/>
          </p:nvPr>
        </p:nvSpPr>
        <p:spPr>
          <a:prstGeom prst="rect">
            <a:avLst/>
          </a:prstGeom>
        </p:spPr>
        <p:txBody>
          <a:bodyPr/>
          <a:lstStyle/>
          <a:p>
            <a:pPr/>
          </a:p>
        </p:txBody>
      </p:sp>
      <p:sp>
        <p:nvSpPr>
          <p:cNvPr id="296" name="Shape 296"/>
          <p:cNvSpPr/>
          <p:nvPr>
            <p:ph type="body" sz="quarter" idx="1"/>
          </p:nvPr>
        </p:nvSpPr>
        <p:spPr>
          <a:prstGeom prst="rect">
            <a:avLst/>
          </a:prstGeom>
        </p:spPr>
        <p:txBody>
          <a:bodyPr/>
          <a:lstStyle/>
          <a:p>
            <a:pPr lvl="2" indent="914400" defTabSz="914400">
              <a:lnSpc>
                <a:spcPct val="100000"/>
              </a:lnSpc>
              <a:defRPr sz="1200">
                <a:latin typeface="Arial"/>
                <a:ea typeface="Arial"/>
                <a:cs typeface="Arial"/>
                <a:sym typeface="Arial"/>
              </a:defRPr>
            </a:pPr>
            <a:r>
              <a:t>In-Text Citations: Author-Page Style</a:t>
            </a:r>
          </a:p>
          <a:p>
            <a:pPr lvl="2" indent="914400" defTabSz="914400">
              <a:lnSpc>
                <a:spcPct val="100000"/>
              </a:lnSpc>
              <a:defRPr sz="1200">
                <a:latin typeface="Arial"/>
                <a:ea typeface="Arial"/>
                <a:cs typeface="Arial"/>
                <a:sym typeface="Arial"/>
              </a:defRPr>
            </a:pPr>
          </a:p>
          <a:p>
            <a:pPr lvl="2" indent="914400" defTabSz="914400">
              <a:lnSpc>
                <a:spcPct val="100000"/>
              </a:lnSpc>
              <a:defRPr sz="1200">
                <a:latin typeface="Arial"/>
                <a:ea typeface="Arial"/>
                <a:cs typeface="Arial"/>
                <a:sym typeface="Arial"/>
              </a:defRPr>
            </a:pPr>
            <a:r>
              <a:t>MLA format follows the author-page method of in-text citation. This means that the author's last name and the page number(s) from which the quotation or paraphrase is taken must appear in the text, and a complete reference should appear in your works-cited page. The author's name may appear either in the sentence itself or in parentheses following the quotation or paraphrase, but the page number(s) should always appear in the parentheses, not in the text of your sentence.</a:t>
            </a:r>
          </a:p>
          <a:p>
            <a:pPr lvl="2" indent="914400" defTabSz="914400">
              <a:lnSpc>
                <a:spcPct val="100000"/>
              </a:lnSpc>
              <a:defRPr sz="1200">
                <a:latin typeface="Arial"/>
                <a:ea typeface="Arial"/>
                <a:cs typeface="Arial"/>
                <a:sym typeface="Arial"/>
              </a:defRPr>
            </a:pPr>
          </a:p>
          <a:p>
            <a:pPr lvl="2" indent="914400" defTabSz="914400">
              <a:lnSpc>
                <a:spcPct val="100000"/>
              </a:lnSpc>
              <a:defRPr sz="1200">
                <a:latin typeface="Arial"/>
                <a:ea typeface="Arial"/>
                <a:cs typeface="Arial"/>
                <a:sym typeface="Arial"/>
              </a:defRPr>
            </a:pPr>
            <a:r>
              <a:t>The both citations in the in-text examples on this slide, (263) and (Wordsworth 263), tell readers that the information in the sentence can be located on page 263 of a work by the author, William Wordsworth. If readers want more information about this source, they can turn to the works-cited list, where, under Wordsworth, they would find the information in the corresponding entry also shown on this slide.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5" name="Shape 305"/>
          <p:cNvSpPr/>
          <p:nvPr>
            <p:ph type="sldImg"/>
          </p:nvPr>
        </p:nvSpPr>
        <p:spPr>
          <a:prstGeom prst="rect">
            <a:avLst/>
          </a:prstGeom>
        </p:spPr>
        <p:txBody>
          <a:bodyPr/>
          <a:lstStyle/>
          <a:p>
            <a:pPr/>
          </a:p>
        </p:txBody>
      </p:sp>
      <p:sp>
        <p:nvSpPr>
          <p:cNvPr id="306" name="Shape 306"/>
          <p:cNvSpPr/>
          <p:nvPr>
            <p:ph type="body" sz="quarter" idx="1"/>
          </p:nvPr>
        </p:nvSpPr>
        <p:spPr>
          <a:prstGeom prst="rect">
            <a:avLst/>
          </a:prstGeom>
        </p:spPr>
        <p:txBody>
          <a:bodyPr/>
          <a:lstStyle/>
          <a:p>
            <a:pPr defTabSz="914400">
              <a:lnSpc>
                <a:spcPct val="100000"/>
              </a:lnSpc>
              <a:spcBef>
                <a:spcPts val="1200"/>
              </a:spcBef>
              <a:defRPr b="1" sz="1200">
                <a:latin typeface="Arial"/>
                <a:ea typeface="Arial"/>
                <a:cs typeface="Arial"/>
                <a:sym typeface="Arial"/>
              </a:defRPr>
            </a:pPr>
            <a:r>
              <a:t>In-text Citations for Print Sources with Known Author</a:t>
            </a:r>
          </a:p>
          <a:p>
            <a:pPr defTabSz="914400">
              <a:lnSpc>
                <a:spcPct val="100000"/>
              </a:lnSpc>
              <a:spcBef>
                <a:spcPts val="1200"/>
              </a:spcBef>
              <a:defRPr b="1" sz="1200">
                <a:latin typeface="Arial"/>
                <a:ea typeface="Arial"/>
                <a:cs typeface="Arial"/>
                <a:sym typeface="Arial"/>
              </a:defRPr>
            </a:pPr>
          </a:p>
          <a:p>
            <a:pPr defTabSz="914400">
              <a:lnSpc>
                <a:spcPct val="100000"/>
              </a:lnSpc>
              <a:spcBef>
                <a:spcPts val="1200"/>
              </a:spcBef>
              <a:defRPr sz="1200">
                <a:latin typeface="Arial"/>
                <a:ea typeface="Arial"/>
                <a:cs typeface="Arial"/>
                <a:sym typeface="Arial"/>
              </a:defRPr>
            </a:pPr>
            <a:r>
              <a:t>For print sources like books, magazines, scholarly journal articles, and newspapers, provide a signal word or phrase (usually the author</a:t>
            </a:r>
            <a:r>
              <a:t>’</a:t>
            </a:r>
            <a:r>
              <a:t>s last name) and a page number. If you provide the signal word/phrase in the sentence, you do not need to include it in the parenthetical citation. These examples must correspond to an entry that begins with Burke, which will be the first thing that appears on the left-hand margin of an entry in the works-cited list (as noted in the corresponding entry on this slide). </a:t>
            </a:r>
            <a:r>
              <a:rPr b="1"/>
              <a:t>See comments from previous slide.</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spTree>
      <p:nvGrpSpPr>
        <p:cNvPr id="1" name=""/>
        <p:cNvGrpSpPr/>
        <p:nvPr/>
      </p:nvGrpSpPr>
      <p:grpSpPr>
        <a:xfrm>
          <a:off x="0" y="0"/>
          <a:ext cx="0" cy="0"/>
          <a:chOff x="0" y="0"/>
          <a:chExt cx="0" cy="0"/>
        </a:xfrm>
      </p:grpSpPr>
      <p:sp>
        <p:nvSpPr>
          <p:cNvPr id="13" name="Shape 13"/>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Shape 14"/>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5" name="Shape 15"/>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6" name="Shape 16"/>
          <p:cNvSpPr/>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i="1" sz="2400"/>
            </a:lvl1pPr>
          </a:lstStyle>
          <a:p>
            <a:pPr/>
            <a:r>
              <a:t>Lorem Ipsum Dolor</a:t>
            </a:r>
          </a:p>
        </p:txBody>
      </p:sp>
      <p:sp>
        <p:nvSpPr>
          <p:cNvPr id="17" name="Shape 17"/>
          <p:cNvSpPr/>
          <p:nvPr>
            <p:ph type="title"/>
          </p:nvPr>
        </p:nvSpPr>
        <p:spPr>
          <a:xfrm>
            <a:off x="508000" y="4140200"/>
            <a:ext cx="7200900" cy="2413000"/>
          </a:xfrm>
          <a:prstGeom prst="rect">
            <a:avLst/>
          </a:prstGeom>
        </p:spPr>
        <p:txBody>
          <a:bodyPr/>
          <a:lstStyle>
            <a:lvl1pPr algn="l"/>
          </a:lstStyle>
          <a:p>
            <a:pPr/>
            <a:r>
              <a:t>Title Text</a:t>
            </a:r>
          </a:p>
        </p:txBody>
      </p:sp>
      <p:sp>
        <p:nvSpPr>
          <p:cNvPr id="18" name="Shape 18"/>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9" name="Shape 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
        <p:nvSpPr>
          <p:cNvPr id="107" name="Shape 107"/>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i="1" sz="3000"/>
            </a:lvl1pPr>
          </a:lstStyle>
          <a:p>
            <a:pPr/>
            <a:r>
              <a:t>–Johnny Appleseed</a:t>
            </a:r>
          </a:p>
        </p:txBody>
      </p:sp>
      <p:sp>
        <p:nvSpPr>
          <p:cNvPr id="108" name="Shape 108"/>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pPr/>
            <a:r>
              <a:t>“Type a quote here.” </a:t>
            </a:r>
          </a:p>
        </p:txBody>
      </p:sp>
      <p:sp>
        <p:nvSpPr>
          <p:cNvPr id="109" name="Shape 10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
        <p:nvSpPr>
          <p:cNvPr id="116" name="Shape 116"/>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7" name="Shape 11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24" name="Shape 12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131" name="Shape 131"/>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32" name="Shape 132"/>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33" name="Shape 133"/>
          <p:cNvSpPr/>
          <p:nvPr>
            <p:ph type="title"/>
          </p:nvPr>
        </p:nvSpPr>
        <p:spPr>
          <a:prstGeom prst="rect">
            <a:avLst/>
          </a:prstGeom>
        </p:spPr>
        <p:txBody>
          <a:bodyPr/>
          <a:lstStyle/>
          <a:p>
            <a:pPr/>
            <a:r>
              <a:t>Title Text</a:t>
            </a:r>
          </a:p>
        </p:txBody>
      </p:sp>
      <p:sp>
        <p:nvSpPr>
          <p:cNvPr id="134" name="Shape 134"/>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5" name="Shape 13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2" name="Shape 142"/>
          <p:cNvSpPr/>
          <p:nvPr>
            <p:ph type="sldNum" sz="quarter" idx="2"/>
          </p:nvPr>
        </p:nvSpPr>
        <p:spPr>
          <a:xfrm>
            <a:off x="11962227" y="9149983"/>
            <a:ext cx="392333" cy="409449"/>
          </a:xfrm>
          <a:prstGeom prst="rect">
            <a:avLst/>
          </a:prstGeom>
        </p:spPr>
        <p:txBody>
          <a:bodyPr lIns="65023" tIns="65023" rIns="65023" bIns="65023" anchor="b"/>
          <a:lstStyle>
            <a:lvl1pPr algn="r" defTabSz="1300480">
              <a:defRPr>
                <a:solidFill>
                  <a:srgbClr val="FFFFFF"/>
                </a:solidFill>
                <a:effectLst>
                  <a:outerShdw sx="100000" sy="100000" kx="0" ky="0" algn="b" rotWithShape="0" blurRad="12700" dist="25400" dir="2700000">
                    <a:srgbClr val="000000"/>
                  </a:outerShdw>
                </a:effectLst>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9" name="Shape 149"/>
          <p:cNvSpPr/>
          <p:nvPr>
            <p:ph type="title"/>
          </p:nvPr>
        </p:nvSpPr>
        <p:spPr>
          <a:xfrm>
            <a:off x="1270000" y="254000"/>
            <a:ext cx="10464800" cy="2438400"/>
          </a:xfrm>
          <a:prstGeom prst="rect">
            <a:avLst/>
          </a:prstGeom>
        </p:spPr>
        <p:txBody>
          <a:bodyPr/>
          <a:lstStyle>
            <a:lvl1pPr>
              <a:lnSpc>
                <a:spcPct val="100000"/>
              </a:lnSpc>
              <a:spcBef>
                <a:spcPts val="0"/>
              </a:spcBef>
              <a:defRPr sz="8000">
                <a:solidFill>
                  <a:srgbClr val="45A7DE"/>
                </a:solidFill>
                <a:latin typeface="Marker Felt"/>
                <a:ea typeface="Marker Felt"/>
                <a:cs typeface="Marker Felt"/>
                <a:sym typeface="Marker Felt"/>
              </a:defRPr>
            </a:lvl1pPr>
          </a:lstStyle>
          <a:p>
            <a:pPr/>
            <a:r>
              <a:t>Title Text</a:t>
            </a:r>
          </a:p>
        </p:txBody>
      </p:sp>
      <p:sp>
        <p:nvSpPr>
          <p:cNvPr id="150" name="Shape 150"/>
          <p:cNvSpPr/>
          <p:nvPr>
            <p:ph type="body" idx="1"/>
          </p:nvPr>
        </p:nvSpPr>
        <p:spPr>
          <a:xfrm>
            <a:off x="1270000" y="2768600"/>
            <a:ext cx="10464800" cy="5715000"/>
          </a:xfrm>
          <a:prstGeom prst="rect">
            <a:avLst/>
          </a:prstGeom>
        </p:spPr>
        <p:txBody>
          <a:bodyPr/>
          <a:lstStyle>
            <a:lvl1pPr marL="635000" indent="-635000">
              <a:spcBef>
                <a:spcPts val="4200"/>
              </a:spcBef>
              <a:buSzPct val="47000"/>
              <a:buBlip>
                <a:blip r:embed="rId3"/>
              </a:buBlip>
              <a:defRPr sz="4600">
                <a:solidFill>
                  <a:srgbClr val="858585"/>
                </a:solidFill>
                <a:latin typeface="Marker Felt"/>
                <a:ea typeface="Marker Felt"/>
                <a:cs typeface="Marker Felt"/>
                <a:sym typeface="Marker Felt"/>
              </a:defRPr>
            </a:lvl1pPr>
            <a:lvl2pPr marL="1270000" indent="-635000">
              <a:spcBef>
                <a:spcPts val="4200"/>
              </a:spcBef>
              <a:buSzPct val="47000"/>
              <a:buBlip>
                <a:blip r:embed="rId3"/>
              </a:buBlip>
              <a:defRPr sz="4600">
                <a:solidFill>
                  <a:srgbClr val="858585"/>
                </a:solidFill>
                <a:latin typeface="Marker Felt"/>
                <a:ea typeface="Marker Felt"/>
                <a:cs typeface="Marker Felt"/>
                <a:sym typeface="Marker Felt"/>
              </a:defRPr>
            </a:lvl2pPr>
            <a:lvl3pPr marL="1905000" indent="-635000">
              <a:spcBef>
                <a:spcPts val="4200"/>
              </a:spcBef>
              <a:buSzPct val="47000"/>
              <a:buBlip>
                <a:blip r:embed="rId3"/>
              </a:buBlip>
              <a:defRPr sz="4600">
                <a:solidFill>
                  <a:srgbClr val="858585"/>
                </a:solidFill>
                <a:latin typeface="Marker Felt"/>
                <a:ea typeface="Marker Felt"/>
                <a:cs typeface="Marker Felt"/>
                <a:sym typeface="Marker Felt"/>
              </a:defRPr>
            </a:lvl3pPr>
            <a:lvl4pPr marL="2540000" indent="-635000">
              <a:spcBef>
                <a:spcPts val="4200"/>
              </a:spcBef>
              <a:buSzPct val="47000"/>
              <a:buBlip>
                <a:blip r:embed="rId3"/>
              </a:buBlip>
              <a:defRPr sz="4600">
                <a:solidFill>
                  <a:srgbClr val="858585"/>
                </a:solidFill>
                <a:latin typeface="Marker Felt"/>
                <a:ea typeface="Marker Felt"/>
                <a:cs typeface="Marker Felt"/>
                <a:sym typeface="Marker Felt"/>
              </a:defRPr>
            </a:lvl4pPr>
            <a:lvl5pPr marL="3175000" indent="-635000">
              <a:spcBef>
                <a:spcPts val="4200"/>
              </a:spcBef>
              <a:buSzPct val="47000"/>
              <a:buBlip>
                <a:blip r:embed="rId3"/>
              </a:buBlip>
              <a:defRPr sz="4600">
                <a:solidFill>
                  <a:srgbClr val="858585"/>
                </a:solidFill>
                <a:latin typeface="Marker Felt"/>
                <a:ea typeface="Marker Felt"/>
                <a:cs typeface="Marker Felt"/>
                <a:sym typeface="Marker Felt"/>
              </a:defRPr>
            </a:lvl5pPr>
          </a:lstStyle>
          <a:p>
            <a:pPr/>
            <a:r>
              <a:t>Body Level One</a:t>
            </a:r>
          </a:p>
          <a:p>
            <a:pPr lvl="1"/>
            <a:r>
              <a:t>Body Level Two</a:t>
            </a:r>
          </a:p>
          <a:p>
            <a:pPr lvl="2"/>
            <a:r>
              <a:t>Body Level Three</a:t>
            </a:r>
          </a:p>
          <a:p>
            <a:pPr lvl="3"/>
            <a:r>
              <a:t>Body Level Four</a:t>
            </a:r>
          </a:p>
          <a:p>
            <a:pPr lvl="4"/>
            <a:r>
              <a:t>Body Level Five</a:t>
            </a:r>
          </a:p>
        </p:txBody>
      </p:sp>
      <p:sp>
        <p:nvSpPr>
          <p:cNvPr id="151" name="Shape 151"/>
          <p:cNvSpPr/>
          <p:nvPr>
            <p:ph type="sldNum" sz="quarter" idx="2"/>
          </p:nvPr>
        </p:nvSpPr>
        <p:spPr>
          <a:xfrm>
            <a:off x="6311901" y="9271000"/>
            <a:ext cx="374905" cy="355600"/>
          </a:xfrm>
          <a:prstGeom prst="rect">
            <a:avLst/>
          </a:prstGeom>
        </p:spPr>
        <p:txBody>
          <a:bodyPr/>
          <a:lstStyle>
            <a:lvl1pPr>
              <a:defRPr>
                <a:solidFill>
                  <a:srgbClr val="868686"/>
                </a:solidFill>
                <a:latin typeface="Marker Felt"/>
                <a:ea typeface="Marker Felt"/>
                <a:cs typeface="Marker Felt"/>
                <a:sym typeface="Marker Fel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8" name="Shape 158"/>
          <p:cNvSpPr/>
          <p:nvPr>
            <p:ph type="title"/>
          </p:nvPr>
        </p:nvSpPr>
        <p:spPr>
          <a:xfrm>
            <a:off x="650239" y="541866"/>
            <a:ext cx="11704322" cy="1950721"/>
          </a:xfrm>
          <a:prstGeom prst="rect">
            <a:avLst/>
          </a:prstGeom>
        </p:spPr>
        <p:txBody>
          <a:bodyPr lIns="65023" tIns="65023" rIns="65023" bIns="65023"/>
          <a:lstStyle>
            <a:lvl1pPr defTabSz="1300480">
              <a:lnSpc>
                <a:spcPct val="100000"/>
              </a:lnSpc>
              <a:spcBef>
                <a:spcPts val="0"/>
              </a:spcBef>
              <a:defRPr sz="6200">
                <a:solidFill>
                  <a:srgbClr val="E5FFFF"/>
                </a:solidFill>
                <a:latin typeface="Tahoma"/>
                <a:ea typeface="Tahoma"/>
                <a:cs typeface="Tahoma"/>
                <a:sym typeface="Tahoma"/>
              </a:defRPr>
            </a:lvl1pPr>
          </a:lstStyle>
          <a:p>
            <a:pPr/>
            <a:r>
              <a:t>Title Text</a:t>
            </a:r>
          </a:p>
        </p:txBody>
      </p:sp>
      <p:sp>
        <p:nvSpPr>
          <p:cNvPr id="159" name="Shape 159"/>
          <p:cNvSpPr/>
          <p:nvPr>
            <p:ph type="body" idx="1"/>
          </p:nvPr>
        </p:nvSpPr>
        <p:spPr>
          <a:xfrm>
            <a:off x="650239" y="2817706"/>
            <a:ext cx="11704322" cy="5852161"/>
          </a:xfrm>
          <a:prstGeom prst="rect">
            <a:avLst/>
          </a:prstGeom>
        </p:spPr>
        <p:txBody>
          <a:bodyPr lIns="65023" tIns="65023" rIns="65023" bIns="65023" anchor="t"/>
          <a:lstStyle>
            <a:lvl1pPr marL="471487" indent="-471487" defTabSz="1300480">
              <a:spcBef>
                <a:spcPts val="1000"/>
              </a:spcBef>
              <a:buClr>
                <a:srgbClr val="00CCFF"/>
              </a:buClr>
              <a:buSzPct val="65000"/>
              <a:buFont typeface="Wingdings"/>
              <a:buChar char="■"/>
              <a:defRPr sz="4400">
                <a:solidFill>
                  <a:srgbClr val="FFFFFF"/>
                </a:solidFill>
                <a:latin typeface="Tahoma"/>
                <a:ea typeface="Tahoma"/>
                <a:cs typeface="Tahoma"/>
                <a:sym typeface="Tahoma"/>
              </a:defRPr>
            </a:lvl1pPr>
            <a:lvl2pPr marL="906235" indent="-449035" defTabSz="1300480">
              <a:spcBef>
                <a:spcPts val="1000"/>
              </a:spcBef>
              <a:buClr>
                <a:srgbClr val="00CCFF"/>
              </a:buClr>
              <a:buSzPct val="65000"/>
              <a:buFont typeface="Wingdings"/>
              <a:buChar char="■"/>
              <a:defRPr sz="4400">
                <a:solidFill>
                  <a:srgbClr val="FFFFFF"/>
                </a:solidFill>
                <a:latin typeface="Tahoma"/>
                <a:ea typeface="Tahoma"/>
                <a:cs typeface="Tahoma"/>
                <a:sym typeface="Tahoma"/>
              </a:defRPr>
            </a:lvl2pPr>
            <a:lvl3pPr marL="1333500" indent="-419100" defTabSz="1300480">
              <a:spcBef>
                <a:spcPts val="1000"/>
              </a:spcBef>
              <a:buClr>
                <a:srgbClr val="00CCFF"/>
              </a:buClr>
              <a:buSzPct val="65000"/>
              <a:buFont typeface="Wingdings"/>
              <a:buChar char="■"/>
              <a:defRPr sz="4400">
                <a:solidFill>
                  <a:srgbClr val="FFFFFF"/>
                </a:solidFill>
                <a:latin typeface="Tahoma"/>
                <a:ea typeface="Tahoma"/>
                <a:cs typeface="Tahoma"/>
                <a:sym typeface="Tahoma"/>
              </a:defRPr>
            </a:lvl3pPr>
            <a:lvl4pPr marL="1874520" indent="-502920" defTabSz="1300480">
              <a:spcBef>
                <a:spcPts val="1000"/>
              </a:spcBef>
              <a:buClr>
                <a:srgbClr val="00CCFF"/>
              </a:buClr>
              <a:buSzPct val="65000"/>
              <a:buFont typeface="Wingdings"/>
              <a:buChar char="■"/>
              <a:defRPr sz="4400">
                <a:solidFill>
                  <a:srgbClr val="FFFFFF"/>
                </a:solidFill>
                <a:latin typeface="Tahoma"/>
                <a:ea typeface="Tahoma"/>
                <a:cs typeface="Tahoma"/>
                <a:sym typeface="Tahoma"/>
              </a:defRPr>
            </a:lvl4pPr>
            <a:lvl5pPr marL="2387600" indent="-558800" defTabSz="1300480">
              <a:spcBef>
                <a:spcPts val="1000"/>
              </a:spcBef>
              <a:buClr>
                <a:srgbClr val="00CCFF"/>
              </a:buClr>
              <a:buSzPct val="65000"/>
              <a:buFont typeface="Wingdings"/>
              <a:buChar char="■"/>
              <a:defRPr sz="4400">
                <a:solidFill>
                  <a:srgbClr val="FFFFFF"/>
                </a:solidFill>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160" name="Shape 160"/>
          <p:cNvSpPr/>
          <p:nvPr>
            <p:ph type="sldNum" sz="quarter" idx="2"/>
          </p:nvPr>
        </p:nvSpPr>
        <p:spPr>
          <a:xfrm>
            <a:off x="11962227" y="9149983"/>
            <a:ext cx="392333" cy="409449"/>
          </a:xfrm>
          <a:prstGeom prst="rect">
            <a:avLst/>
          </a:prstGeom>
        </p:spPr>
        <p:txBody>
          <a:bodyPr lIns="65023" tIns="65023" rIns="65023" bIns="65023" anchor="b"/>
          <a:lstStyle>
            <a:lvl1pPr algn="r" defTabSz="1300480">
              <a:defRPr>
                <a:solidFill>
                  <a:srgbClr val="FFFFFF"/>
                </a:solidFill>
                <a:effectLst>
                  <a:outerShdw sx="100000" sy="100000" kx="0" ky="0" algn="b" rotWithShape="0" blurRad="12700" dist="25400" dir="2700000">
                    <a:srgbClr val="000000"/>
                  </a:outerShdw>
                </a:effectLst>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rgbClr val="FFFFFF"/>
        </a:solidFill>
      </p:bgPr>
    </p:bg>
    <p:spTree>
      <p:nvGrpSpPr>
        <p:cNvPr id="1" name=""/>
        <p:cNvGrpSpPr/>
        <p:nvPr/>
      </p:nvGrpSpPr>
      <p:grpSpPr>
        <a:xfrm>
          <a:off x="0" y="0"/>
          <a:ext cx="0" cy="0"/>
          <a:chOff x="0" y="0"/>
          <a:chExt cx="0" cy="0"/>
        </a:xfrm>
      </p:grpSpPr>
      <p:sp>
        <p:nvSpPr>
          <p:cNvPr id="167" name="Shape 167"/>
          <p:cNvSpPr/>
          <p:nvPr>
            <p:ph type="sldNum" sz="quarter" idx="2"/>
          </p:nvPr>
        </p:nvSpPr>
        <p:spPr>
          <a:xfrm>
            <a:off x="12008611" y="9107762"/>
            <a:ext cx="345949" cy="384049"/>
          </a:xfrm>
          <a:prstGeom prst="rect">
            <a:avLst/>
          </a:prstGeom>
        </p:spPr>
        <p:txBody>
          <a:bodyPr lIns="65023" tIns="65023" rIns="65023" bIns="65023" anchor="ctr"/>
          <a:lstStyle>
            <a:lvl1pPr algn="r" defTabSz="650240">
              <a:defRPr sz="1600">
                <a:solidFill>
                  <a:srgbClr val="898989"/>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bg>
      <p:bgPr>
        <a:solidFill>
          <a:srgbClr val="FFFFFF"/>
        </a:solidFill>
      </p:bgPr>
    </p:bg>
    <p:spTree>
      <p:nvGrpSpPr>
        <p:cNvPr id="1" name=""/>
        <p:cNvGrpSpPr/>
        <p:nvPr/>
      </p:nvGrpSpPr>
      <p:grpSpPr>
        <a:xfrm>
          <a:off x="0" y="0"/>
          <a:ext cx="0" cy="0"/>
          <a:chOff x="0" y="0"/>
          <a:chExt cx="0" cy="0"/>
        </a:xfrm>
      </p:grpSpPr>
      <p:sp>
        <p:nvSpPr>
          <p:cNvPr id="174" name="Shape 174"/>
          <p:cNvSpPr/>
          <p:nvPr/>
        </p:nvSpPr>
        <p:spPr>
          <a:xfrm flipV="1">
            <a:off x="812800" y="1175216"/>
            <a:ext cx="0" cy="1300481"/>
          </a:xfrm>
          <a:prstGeom prst="line">
            <a:avLst/>
          </a:prstGeom>
          <a:ln w="19050">
            <a:solidFill>
              <a:srgbClr val="99CB38"/>
            </a:solidFill>
          </a:ln>
        </p:spPr>
        <p:txBody>
          <a:bodyPr lIns="45719" rIns="45719"/>
          <a:lstStyle/>
          <a:p>
            <a:pPr algn="l" defTabSz="457200">
              <a:defRPr sz="1800">
                <a:solidFill>
                  <a:srgbClr val="000000"/>
                </a:solidFill>
                <a:latin typeface="Tw Cen MT"/>
                <a:ea typeface="Tw Cen MT"/>
                <a:cs typeface="Tw Cen MT"/>
                <a:sym typeface="Tw Cen MT"/>
              </a:defRPr>
            </a:pPr>
          </a:p>
        </p:txBody>
      </p:sp>
      <p:sp>
        <p:nvSpPr>
          <p:cNvPr id="175" name="Shape 175"/>
          <p:cNvSpPr/>
          <p:nvPr>
            <p:ph type="title"/>
          </p:nvPr>
        </p:nvSpPr>
        <p:spPr>
          <a:xfrm>
            <a:off x="1092402" y="832307"/>
            <a:ext cx="10368079" cy="2132788"/>
          </a:xfrm>
          <a:prstGeom prst="rect">
            <a:avLst/>
          </a:prstGeom>
        </p:spPr>
        <p:txBody>
          <a:bodyPr lIns="45719" tIns="45719" rIns="45719" bIns="45719"/>
          <a:lstStyle>
            <a:lvl1pPr algn="l" defTabSz="1300459">
              <a:lnSpc>
                <a:spcPct val="80000"/>
              </a:lnSpc>
              <a:spcBef>
                <a:spcPts val="0"/>
              </a:spcBef>
              <a:defRPr cap="all" spc="142" sz="6200">
                <a:solidFill>
                  <a:srgbClr val="0D0D0D"/>
                </a:solidFill>
                <a:latin typeface="Tw Cen MT Condensed"/>
                <a:ea typeface="Tw Cen MT Condensed"/>
                <a:cs typeface="Tw Cen MT Condensed"/>
                <a:sym typeface="Tw Cen MT Condensed"/>
              </a:defRPr>
            </a:lvl1pPr>
          </a:lstStyle>
          <a:p>
            <a:pPr/>
            <a:r>
              <a:t>Title Text</a:t>
            </a:r>
          </a:p>
        </p:txBody>
      </p:sp>
      <p:sp>
        <p:nvSpPr>
          <p:cNvPr id="176" name="Shape 176"/>
          <p:cNvSpPr/>
          <p:nvPr>
            <p:ph type="body" idx="1"/>
          </p:nvPr>
        </p:nvSpPr>
        <p:spPr>
          <a:xfrm>
            <a:off x="1092403" y="3251200"/>
            <a:ext cx="10368079" cy="5722112"/>
          </a:xfrm>
          <a:prstGeom prst="rect">
            <a:avLst/>
          </a:prstGeom>
        </p:spPr>
        <p:txBody>
          <a:bodyPr lIns="45719" tIns="45719" rIns="45719" bIns="45719" anchor="t"/>
          <a:lstStyle>
            <a:lvl1pPr marL="130045" indent="-130045" defTabSz="1300459">
              <a:lnSpc>
                <a:spcPct val="90000"/>
              </a:lnSpc>
              <a:spcBef>
                <a:spcPts val="1700"/>
              </a:spcBef>
              <a:buClr>
                <a:srgbClr val="99CB38"/>
              </a:buClr>
              <a:buSzPct val="100000"/>
              <a:buFont typeface="Tw Cen MT"/>
              <a:buChar char=" "/>
              <a:defRPr sz="2800">
                <a:solidFill>
                  <a:srgbClr val="000000"/>
                </a:solidFill>
                <a:latin typeface="Tw Cen MT"/>
                <a:ea typeface="Tw Cen MT"/>
                <a:cs typeface="Tw Cen MT"/>
                <a:sym typeface="Tw Cen MT"/>
              </a:defRPr>
            </a:lvl1pPr>
            <a:lvl2pPr marL="430333" indent="-248269" defTabSz="1300459">
              <a:lnSpc>
                <a:spcPct val="90000"/>
              </a:lnSpc>
              <a:spcBef>
                <a:spcPts val="1700"/>
              </a:spcBef>
              <a:buClr>
                <a:srgbClr val="99CB38"/>
              </a:buClr>
              <a:buSzPct val="100000"/>
              <a:buFont typeface="Tw Cen MT"/>
              <a:buChar char=""/>
              <a:defRPr sz="2800">
                <a:solidFill>
                  <a:srgbClr val="000000"/>
                </a:solidFill>
                <a:latin typeface="Tw Cen MT"/>
                <a:ea typeface="Tw Cen MT"/>
                <a:cs typeface="Tw Cen MT"/>
                <a:sym typeface="Tw Cen MT"/>
              </a:defRPr>
            </a:lvl2pPr>
            <a:lvl3pPr marL="763446" indent="-321290" defTabSz="1300459">
              <a:lnSpc>
                <a:spcPct val="90000"/>
              </a:lnSpc>
              <a:spcBef>
                <a:spcPts val="1700"/>
              </a:spcBef>
              <a:buClr>
                <a:srgbClr val="99CB38"/>
              </a:buClr>
              <a:buSzPct val="100000"/>
              <a:buFont typeface="Tw Cen MT"/>
              <a:buChar char=""/>
              <a:defRPr sz="2800">
                <a:solidFill>
                  <a:srgbClr val="000000"/>
                </a:solidFill>
                <a:latin typeface="Tw Cen MT"/>
                <a:ea typeface="Tw Cen MT"/>
                <a:cs typeface="Tw Cen MT"/>
                <a:sym typeface="Tw Cen MT"/>
              </a:defRPr>
            </a:lvl3pPr>
            <a:lvl4pPr marL="971520" indent="-321290" defTabSz="1300459">
              <a:lnSpc>
                <a:spcPct val="90000"/>
              </a:lnSpc>
              <a:spcBef>
                <a:spcPts val="1700"/>
              </a:spcBef>
              <a:buClr>
                <a:srgbClr val="99CB38"/>
              </a:buClr>
              <a:buSzPct val="100000"/>
              <a:buFont typeface="Tw Cen MT"/>
              <a:buChar char=""/>
              <a:defRPr sz="2800">
                <a:solidFill>
                  <a:srgbClr val="000000"/>
                </a:solidFill>
                <a:latin typeface="Tw Cen MT"/>
                <a:ea typeface="Tw Cen MT"/>
                <a:cs typeface="Tw Cen MT"/>
                <a:sym typeface="Tw Cen MT"/>
              </a:defRPr>
            </a:lvl4pPr>
            <a:lvl5pPr marL="1231612" indent="-321290" defTabSz="1300459">
              <a:lnSpc>
                <a:spcPct val="90000"/>
              </a:lnSpc>
              <a:spcBef>
                <a:spcPts val="1700"/>
              </a:spcBef>
              <a:buClr>
                <a:srgbClr val="99CB38"/>
              </a:buClr>
              <a:buSzPct val="100000"/>
              <a:buFont typeface="Tw Cen MT"/>
              <a:buChar char=""/>
              <a:defRPr sz="2800">
                <a:solidFill>
                  <a:srgbClr val="000000"/>
                </a:solidFill>
                <a:latin typeface="Tw Cen MT"/>
                <a:ea typeface="Tw Cen MT"/>
                <a:cs typeface="Tw Cen MT"/>
                <a:sym typeface="Tw Cen MT"/>
              </a:defRPr>
            </a:lvl5pPr>
          </a:lstStyle>
          <a:p>
            <a:pPr/>
            <a:r>
              <a:t>Body Level One</a:t>
            </a:r>
          </a:p>
          <a:p>
            <a:pPr lvl="1"/>
            <a:r>
              <a:t>Body Level Two</a:t>
            </a:r>
          </a:p>
          <a:p>
            <a:pPr lvl="2"/>
            <a:r>
              <a:t>Body Level Three</a:t>
            </a:r>
          </a:p>
          <a:p>
            <a:pPr lvl="3"/>
            <a:r>
              <a:t>Body Level Four</a:t>
            </a:r>
          </a:p>
          <a:p>
            <a:pPr lvl="4"/>
            <a:r>
              <a:t>Body Level Five</a:t>
            </a:r>
          </a:p>
        </p:txBody>
      </p:sp>
      <p:sp>
        <p:nvSpPr>
          <p:cNvPr id="177" name="Shape 177"/>
          <p:cNvSpPr/>
          <p:nvPr>
            <p:ph type="sldNum" sz="quarter" idx="2"/>
          </p:nvPr>
        </p:nvSpPr>
        <p:spPr>
          <a:xfrm>
            <a:off x="11559822" y="9256881"/>
            <a:ext cx="300346" cy="281941"/>
          </a:xfrm>
          <a:prstGeom prst="rect">
            <a:avLst/>
          </a:prstGeom>
        </p:spPr>
        <p:txBody>
          <a:bodyPr lIns="45719" tIns="45719" rIns="45719" bIns="45719" anchor="ctr"/>
          <a:lstStyle>
            <a:lvl1pPr algn="l" defTabSz="457200">
              <a:defRPr sz="1400">
                <a:solidFill>
                  <a:srgbClr val="0D0D0D"/>
                </a:solidFill>
                <a:latin typeface="Tw Cen MT Condensed"/>
                <a:ea typeface="Tw Cen MT Condensed"/>
                <a:cs typeface="Tw Cen MT Condensed"/>
                <a:sym typeface="Tw Cen MT Condense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bg>
      <p:bgPr>
        <a:solidFill>
          <a:srgbClr val="FFFFFF"/>
        </a:solidFill>
      </p:bgPr>
    </p:bg>
    <p:spTree>
      <p:nvGrpSpPr>
        <p:cNvPr id="1" name=""/>
        <p:cNvGrpSpPr/>
        <p:nvPr/>
      </p:nvGrpSpPr>
      <p:grpSpPr>
        <a:xfrm>
          <a:off x="0" y="0"/>
          <a:ext cx="0" cy="0"/>
          <a:chOff x="0" y="0"/>
          <a:chExt cx="0" cy="0"/>
        </a:xfrm>
      </p:grpSpPr>
      <p:sp>
        <p:nvSpPr>
          <p:cNvPr id="184" name="Shape 184"/>
          <p:cNvSpPr/>
          <p:nvPr/>
        </p:nvSpPr>
        <p:spPr>
          <a:xfrm flipV="1">
            <a:off x="812799" y="2100612"/>
            <a:ext cx="1" cy="975361"/>
          </a:xfrm>
          <a:prstGeom prst="line">
            <a:avLst/>
          </a:prstGeom>
          <a:ln w="12700">
            <a:solidFill>
              <a:srgbClr val="1CADE4"/>
            </a:solidFill>
          </a:ln>
        </p:spPr>
        <p:txBody>
          <a:bodyPr lIns="48767" tIns="48767" rIns="48767" bIns="48767"/>
          <a:lstStyle/>
          <a:p>
            <a:pPr algn="l" defTabSz="650240">
              <a:defRPr>
                <a:solidFill>
                  <a:srgbClr val="000000"/>
                </a:solidFill>
                <a:latin typeface="Tw Cen MT"/>
                <a:ea typeface="Tw Cen MT"/>
                <a:cs typeface="Tw Cen MT"/>
                <a:sym typeface="Tw Cen MT"/>
              </a:defRPr>
            </a:pPr>
          </a:p>
        </p:txBody>
      </p:sp>
      <p:sp>
        <p:nvSpPr>
          <p:cNvPr id="185" name="Shape 185"/>
          <p:cNvSpPr/>
          <p:nvPr>
            <p:ph type="title"/>
          </p:nvPr>
        </p:nvSpPr>
        <p:spPr>
          <a:xfrm>
            <a:off x="1092402" y="1843430"/>
            <a:ext cx="10368079" cy="1599591"/>
          </a:xfrm>
          <a:prstGeom prst="rect">
            <a:avLst/>
          </a:prstGeom>
        </p:spPr>
        <p:txBody>
          <a:bodyPr lIns="48767" tIns="48767" rIns="48767" bIns="48767"/>
          <a:lstStyle>
            <a:lvl1pPr algn="l" defTabSz="1300480">
              <a:lnSpc>
                <a:spcPct val="80000"/>
              </a:lnSpc>
              <a:spcBef>
                <a:spcPts val="0"/>
              </a:spcBef>
              <a:defRPr cap="all" spc="140">
                <a:solidFill>
                  <a:srgbClr val="0D0D0D"/>
                </a:solidFill>
                <a:latin typeface="Tw Cen MT Condensed"/>
                <a:ea typeface="Tw Cen MT Condensed"/>
                <a:cs typeface="Tw Cen MT Condensed"/>
                <a:sym typeface="Tw Cen MT Condensed"/>
              </a:defRPr>
            </a:lvl1pPr>
          </a:lstStyle>
          <a:p>
            <a:pPr/>
            <a:r>
              <a:t>Title Text</a:t>
            </a:r>
          </a:p>
        </p:txBody>
      </p:sp>
      <p:sp>
        <p:nvSpPr>
          <p:cNvPr id="186" name="Shape 186"/>
          <p:cNvSpPr/>
          <p:nvPr>
            <p:ph type="body" sz="half" idx="1"/>
          </p:nvPr>
        </p:nvSpPr>
        <p:spPr>
          <a:xfrm>
            <a:off x="1092402" y="3657600"/>
            <a:ext cx="10368080" cy="4291585"/>
          </a:xfrm>
          <a:prstGeom prst="rect">
            <a:avLst/>
          </a:prstGeom>
        </p:spPr>
        <p:txBody>
          <a:bodyPr lIns="48767" tIns="48767" rIns="48767" bIns="48767" anchor="t"/>
          <a:lstStyle>
            <a:lvl1pPr marL="124690" indent="-124690" defTabSz="1300480">
              <a:lnSpc>
                <a:spcPct val="90000"/>
              </a:lnSpc>
              <a:spcBef>
                <a:spcPts val="1700"/>
              </a:spcBef>
              <a:buClr>
                <a:srgbClr val="1CADE4"/>
              </a:buClr>
              <a:buSzPct val="100000"/>
              <a:buFont typeface="Tw Cen MT"/>
              <a:buChar char=" "/>
              <a:defRPr sz="3000">
                <a:solidFill>
                  <a:srgbClr val="000000"/>
                </a:solidFill>
                <a:latin typeface="Tw Cen MT"/>
                <a:ea typeface="Tw Cen MT"/>
                <a:cs typeface="Tw Cen MT"/>
                <a:sym typeface="Tw Cen MT"/>
              </a:defRPr>
            </a:lvl1pPr>
            <a:lvl2pPr marL="356615" indent="-228600" defTabSz="1300480">
              <a:lnSpc>
                <a:spcPct val="90000"/>
              </a:lnSpc>
              <a:spcBef>
                <a:spcPts val="1700"/>
              </a:spcBef>
              <a:buClr>
                <a:srgbClr val="1CADE4"/>
              </a:buClr>
              <a:buSzPct val="100000"/>
              <a:buFont typeface="Tw Cen MT"/>
              <a:buChar char=""/>
              <a:defRPr sz="3000">
                <a:solidFill>
                  <a:srgbClr val="000000"/>
                </a:solidFill>
                <a:latin typeface="Tw Cen MT"/>
                <a:ea typeface="Tw Cen MT"/>
                <a:cs typeface="Tw Cen MT"/>
                <a:sym typeface="Tw Cen MT"/>
              </a:defRPr>
            </a:lvl2pPr>
            <a:lvl3pPr marL="604810" indent="-293914" defTabSz="1300480">
              <a:lnSpc>
                <a:spcPct val="90000"/>
              </a:lnSpc>
              <a:spcBef>
                <a:spcPts val="1700"/>
              </a:spcBef>
              <a:buClr>
                <a:srgbClr val="1CADE4"/>
              </a:buClr>
              <a:buSzPct val="100000"/>
              <a:buFont typeface="Tw Cen MT"/>
              <a:buChar char=""/>
              <a:defRPr sz="3000">
                <a:solidFill>
                  <a:srgbClr val="000000"/>
                </a:solidFill>
                <a:latin typeface="Tw Cen MT"/>
                <a:ea typeface="Tw Cen MT"/>
                <a:cs typeface="Tw Cen MT"/>
                <a:sym typeface="Tw Cen MT"/>
              </a:defRPr>
            </a:lvl3pPr>
            <a:lvl4pPr marL="751114" indent="-293914" defTabSz="1300480">
              <a:lnSpc>
                <a:spcPct val="90000"/>
              </a:lnSpc>
              <a:spcBef>
                <a:spcPts val="1700"/>
              </a:spcBef>
              <a:buClr>
                <a:srgbClr val="1CADE4"/>
              </a:buClr>
              <a:buSzPct val="100000"/>
              <a:buFont typeface="Tw Cen MT"/>
              <a:buChar char=""/>
              <a:defRPr sz="3000">
                <a:solidFill>
                  <a:srgbClr val="000000"/>
                </a:solidFill>
                <a:latin typeface="Tw Cen MT"/>
                <a:ea typeface="Tw Cen MT"/>
                <a:cs typeface="Tw Cen MT"/>
                <a:sym typeface="Tw Cen MT"/>
              </a:defRPr>
            </a:lvl4pPr>
            <a:lvl5pPr marL="933994" indent="-293914" defTabSz="1300480">
              <a:lnSpc>
                <a:spcPct val="90000"/>
              </a:lnSpc>
              <a:spcBef>
                <a:spcPts val="1700"/>
              </a:spcBef>
              <a:buClr>
                <a:srgbClr val="1CADE4"/>
              </a:buClr>
              <a:buSzPct val="100000"/>
              <a:buFont typeface="Tw Cen MT"/>
              <a:buChar char=""/>
              <a:defRPr sz="3000">
                <a:solidFill>
                  <a:srgbClr val="000000"/>
                </a:solidFill>
                <a:latin typeface="Tw Cen MT"/>
                <a:ea typeface="Tw Cen MT"/>
                <a:cs typeface="Tw Cen MT"/>
                <a:sym typeface="Tw Cen MT"/>
              </a:defRPr>
            </a:lvl5pPr>
          </a:lstStyle>
          <a:p>
            <a:pPr/>
            <a:r>
              <a:t>Body Level One</a:t>
            </a:r>
          </a:p>
          <a:p>
            <a:pPr lvl="1"/>
            <a:r>
              <a:t>Body Level Two</a:t>
            </a:r>
          </a:p>
          <a:p>
            <a:pPr lvl="2"/>
            <a:r>
              <a:t>Body Level Three</a:t>
            </a:r>
          </a:p>
          <a:p>
            <a:pPr lvl="3"/>
            <a:r>
              <a:t>Body Level Four</a:t>
            </a:r>
          </a:p>
          <a:p>
            <a:pPr lvl="4"/>
            <a:r>
              <a:t>Body Level Five</a:t>
            </a:r>
          </a:p>
        </p:txBody>
      </p:sp>
      <p:sp>
        <p:nvSpPr>
          <p:cNvPr id="187" name="Shape 187"/>
          <p:cNvSpPr/>
          <p:nvPr>
            <p:ph type="sldNum" sz="quarter" idx="2"/>
          </p:nvPr>
        </p:nvSpPr>
        <p:spPr>
          <a:xfrm>
            <a:off x="11559822" y="8123570"/>
            <a:ext cx="306442" cy="288037"/>
          </a:xfrm>
          <a:prstGeom prst="rect">
            <a:avLst/>
          </a:prstGeom>
        </p:spPr>
        <p:txBody>
          <a:bodyPr lIns="48767" tIns="48767" rIns="48767" bIns="48767" anchor="ctr"/>
          <a:lstStyle>
            <a:lvl1pPr algn="l" defTabSz="650240">
              <a:defRPr sz="1400">
                <a:solidFill>
                  <a:srgbClr val="0D0D0D"/>
                </a:solidFill>
                <a:latin typeface="Tw Cen MT Condensed"/>
                <a:ea typeface="Tw Cen MT Condensed"/>
                <a:cs typeface="Tw Cen MT Condensed"/>
                <a:sym typeface="Tw Cen MT Condense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26" name="Shape 26"/>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7" name="Shape 27"/>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8" name="Shape 28"/>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9" name="Shape 29"/>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0" name="Shape 30"/>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i="1" sz="2400"/>
            </a:lvl1pPr>
          </a:lstStyle>
          <a:p>
            <a:pPr/>
            <a:r>
              <a:t>Lorem Ipsum Dolor</a:t>
            </a:r>
          </a:p>
        </p:txBody>
      </p:sp>
      <p:sp>
        <p:nvSpPr>
          <p:cNvPr id="31" name="Shape 31"/>
          <p:cNvSpPr/>
          <p:nvPr>
            <p:ph type="pic" idx="14"/>
          </p:nvPr>
        </p:nvSpPr>
        <p:spPr>
          <a:xfrm>
            <a:off x="596900" y="633461"/>
            <a:ext cx="11811000" cy="5207001"/>
          </a:xfrm>
          <a:prstGeom prst="rect">
            <a:avLst/>
          </a:prstGeom>
          <a:ln w="9525">
            <a:round/>
          </a:ln>
        </p:spPr>
        <p:txBody>
          <a:bodyPr lIns="91439" tIns="45719" rIns="91439" bIns="45719" anchor="t">
            <a:noAutofit/>
          </a:bodyPr>
          <a:lstStyle/>
          <a:p>
            <a:pPr/>
          </a:p>
        </p:txBody>
      </p:sp>
      <p:sp>
        <p:nvSpPr>
          <p:cNvPr id="32" name="Shape 32"/>
          <p:cNvSpPr/>
          <p:nvPr>
            <p:ph type="title"/>
          </p:nvPr>
        </p:nvSpPr>
        <p:spPr>
          <a:xfrm>
            <a:off x="508000" y="6680200"/>
            <a:ext cx="7200900" cy="2413000"/>
          </a:xfrm>
          <a:prstGeom prst="rect">
            <a:avLst/>
          </a:prstGeom>
        </p:spPr>
        <p:txBody>
          <a:bodyPr/>
          <a:lstStyle>
            <a:lvl1pPr algn="l"/>
          </a:lstStyle>
          <a:p>
            <a:pPr/>
            <a:r>
              <a:t>Title Text</a:t>
            </a:r>
          </a:p>
        </p:txBody>
      </p:sp>
      <p:sp>
        <p:nvSpPr>
          <p:cNvPr id="33" name="Shape 33"/>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34" name="Shape 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41" name="Shape 41"/>
          <p:cNvSpPr/>
          <p:nvPr>
            <p:ph type="title"/>
          </p:nvPr>
        </p:nvSpPr>
        <p:spPr>
          <a:xfrm>
            <a:off x="508000" y="3670300"/>
            <a:ext cx="11988800" cy="2413000"/>
          </a:xfrm>
          <a:prstGeom prst="rect">
            <a:avLst/>
          </a:prstGeom>
        </p:spPr>
        <p:txBody>
          <a:bodyPr/>
          <a:lstStyle/>
          <a:p>
            <a:pPr/>
            <a:r>
              <a:t>Title Text</a:t>
            </a:r>
          </a:p>
        </p:txBody>
      </p:sp>
      <p:sp>
        <p:nvSpPr>
          <p:cNvPr id="42" name="Shape 4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sp>
        <p:nvSpPr>
          <p:cNvPr id="49" name="Shape 49"/>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0" name="Shape 50"/>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1" name="Shape 5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i="1" sz="2400"/>
            </a:lvl1pPr>
          </a:lstStyle>
          <a:p>
            <a:pPr/>
            <a:r>
              <a:t>Lorem Ipsum Dolor</a:t>
            </a:r>
          </a:p>
        </p:txBody>
      </p:sp>
      <p:sp>
        <p:nvSpPr>
          <p:cNvPr id="52" name="Shape 52"/>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pPr/>
          </a:p>
        </p:txBody>
      </p:sp>
      <p:sp>
        <p:nvSpPr>
          <p:cNvPr id="53" name="Shape 53"/>
          <p:cNvSpPr/>
          <p:nvPr>
            <p:ph type="title"/>
          </p:nvPr>
        </p:nvSpPr>
        <p:spPr>
          <a:xfrm>
            <a:off x="508000" y="2806700"/>
            <a:ext cx="5676900" cy="2032000"/>
          </a:xfrm>
          <a:prstGeom prst="rect">
            <a:avLst/>
          </a:prstGeom>
        </p:spPr>
        <p:txBody>
          <a:bodyPr/>
          <a:lstStyle>
            <a:lvl1pPr algn="l">
              <a:defRPr sz="5600"/>
            </a:lvl1pPr>
          </a:lstStyle>
          <a:p>
            <a:pPr/>
            <a:r>
              <a:t>Title Text</a:t>
            </a:r>
          </a:p>
        </p:txBody>
      </p:sp>
      <p:sp>
        <p:nvSpPr>
          <p:cNvPr id="54" name="Shape 54"/>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55" name="Shape 5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2" name="Shape 62"/>
          <p:cNvSpPr/>
          <p:nvPr>
            <p:ph type="title"/>
          </p:nvPr>
        </p:nvSpPr>
        <p:spPr>
          <a:prstGeom prst="rect">
            <a:avLst/>
          </a:prstGeom>
        </p:spPr>
        <p:txBody>
          <a:bodyPr/>
          <a:lstStyle/>
          <a:p>
            <a:pPr/>
            <a:r>
              <a:t>Title Text</a:t>
            </a:r>
          </a:p>
        </p:txBody>
      </p:sp>
      <p:sp>
        <p:nvSpPr>
          <p:cNvPr id="63" name="Shape 6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70" name="Shape 70"/>
          <p:cNvSpPr/>
          <p:nvPr>
            <p:ph type="title"/>
          </p:nvPr>
        </p:nvSpPr>
        <p:spPr>
          <a:prstGeom prst="rect">
            <a:avLst/>
          </a:prstGeom>
        </p:spPr>
        <p:txBody>
          <a:bodyPr/>
          <a:lstStyle/>
          <a:p>
            <a:pPr/>
            <a:r>
              <a:t>Title Text</a:t>
            </a:r>
          </a:p>
        </p:txBody>
      </p:sp>
      <p:sp>
        <p:nvSpPr>
          <p:cNvPr id="71" name="Shape 71"/>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2" name="Shape 7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79" name="Shape 79"/>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pPr/>
          </a:p>
        </p:txBody>
      </p:sp>
      <p:sp>
        <p:nvSpPr>
          <p:cNvPr id="80" name="Shape 80"/>
          <p:cNvSpPr/>
          <p:nvPr>
            <p:ph type="title"/>
          </p:nvPr>
        </p:nvSpPr>
        <p:spPr>
          <a:prstGeom prst="rect">
            <a:avLst/>
          </a:prstGeom>
        </p:spPr>
        <p:txBody>
          <a:bodyPr/>
          <a:lstStyle/>
          <a:p>
            <a:pPr/>
            <a:r>
              <a:t>Title Text</a:t>
            </a:r>
          </a:p>
        </p:txBody>
      </p:sp>
      <p:sp>
        <p:nvSpPr>
          <p:cNvPr id="81" name="Shape 8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a:r>
              <a:t>Body Level One</a:t>
            </a:r>
          </a:p>
          <a:p>
            <a:pPr lvl="1"/>
            <a:r>
              <a:t>Body Level Two</a:t>
            </a:r>
          </a:p>
          <a:p>
            <a:pPr lvl="2"/>
            <a:r>
              <a:t>Body Level Three</a:t>
            </a:r>
          </a:p>
          <a:p>
            <a:pPr lvl="3"/>
            <a:r>
              <a:t>Body Level Four</a:t>
            </a:r>
          </a:p>
          <a:p>
            <a:pPr lvl="4"/>
            <a:r>
              <a:t>Body Level Five</a:t>
            </a:r>
          </a:p>
        </p:txBody>
      </p:sp>
      <p:sp>
        <p:nvSpPr>
          <p:cNvPr id="82" name="Shape 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89" name="Shape 89"/>
          <p:cNvSpPr/>
          <p:nvPr>
            <p:ph type="body" idx="1"/>
          </p:nvPr>
        </p:nvSpPr>
        <p:spPr>
          <a:xfrm>
            <a:off x="508000" y="1270000"/>
            <a:ext cx="11988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
        <p:nvSpPr>
          <p:cNvPr id="97" name="Shape 97"/>
          <p:cNvSpPr/>
          <p:nvPr>
            <p:ph type="pic" sz="quarter" idx="13"/>
          </p:nvPr>
        </p:nvSpPr>
        <p:spPr>
          <a:xfrm>
            <a:off x="6856319" y="4772799"/>
            <a:ext cx="5499101" cy="4229101"/>
          </a:xfrm>
          <a:prstGeom prst="rect">
            <a:avLst/>
          </a:prstGeom>
          <a:ln w="9525">
            <a:round/>
          </a:ln>
        </p:spPr>
        <p:txBody>
          <a:bodyPr lIns="91439" tIns="45719" rIns="91439" bIns="45719" anchor="t">
            <a:noAutofit/>
          </a:bodyPr>
          <a:lstStyle/>
          <a:p>
            <a:pPr/>
          </a:p>
        </p:txBody>
      </p:sp>
      <p:sp>
        <p:nvSpPr>
          <p:cNvPr id="98" name="Shape 98"/>
          <p:cNvSpPr/>
          <p:nvPr>
            <p:ph type="pic" sz="quarter" idx="14"/>
          </p:nvPr>
        </p:nvSpPr>
        <p:spPr>
          <a:xfrm>
            <a:off x="6860562" y="609600"/>
            <a:ext cx="5499101" cy="3530600"/>
          </a:xfrm>
          <a:prstGeom prst="rect">
            <a:avLst/>
          </a:prstGeom>
          <a:ln w="9525">
            <a:round/>
          </a:ln>
        </p:spPr>
        <p:txBody>
          <a:bodyPr lIns="91439" tIns="45719" rIns="91439" bIns="45719" anchor="t">
            <a:noAutofit/>
          </a:bodyPr>
          <a:lstStyle/>
          <a:p>
            <a:pPr/>
          </a:p>
        </p:txBody>
      </p:sp>
      <p:sp>
        <p:nvSpPr>
          <p:cNvPr id="99" name="Shape 99"/>
          <p:cNvSpPr/>
          <p:nvPr>
            <p:ph type="pic" sz="half" idx="15"/>
          </p:nvPr>
        </p:nvSpPr>
        <p:spPr>
          <a:xfrm>
            <a:off x="557119" y="609599"/>
            <a:ext cx="5588001" cy="8394701"/>
          </a:xfrm>
          <a:prstGeom prst="rect">
            <a:avLst/>
          </a:prstGeom>
          <a:ln w="9525">
            <a:round/>
          </a:ln>
        </p:spPr>
        <p:txBody>
          <a:bodyPr lIns="91439" tIns="45719" rIns="91439" bIns="45719" anchor="t">
            <a:noAutofit/>
          </a:bodyPr>
          <a:lstStyle/>
          <a:p>
            <a:pP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Shape 3"/>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Shape 4"/>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5" name="Shape 5"/>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hape 6"/>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transition xmlns:p14="http://schemas.microsoft.com/office/powerpoint/2010/main" spd="med" advClick="1"/>
  <p:txStyles>
    <p:titleStyle>
      <a:lvl1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video" Target="../media/media1.mov"/><Relationship Id="rId3" Type="http://schemas.microsoft.com/office/2007/relationships/media" Target="../media/media1.mov"/><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video" Target="../media/media1.mov"/><Relationship Id="rId3" Type="http://schemas.microsoft.com/office/2007/relationships/media" Target="../media/media1.mov"/><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jpeg"/><Relationship Id="rId3" Type="http://schemas.openxmlformats.org/officeDocument/2006/relationships/image" Target="../media/image14.png"/><Relationship Id="rId4" Type="http://schemas.openxmlformats.org/officeDocument/2006/relationships/video" Target="../media/media2.mov"/><Relationship Id="rId5" Type="http://schemas.microsoft.com/office/2007/relationships/media" Target="../media/media2.mov"/><Relationship Id="rId6" Type="http://schemas.openxmlformats.org/officeDocument/2006/relationships/image" Target="../media/image1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8.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6.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7.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hyperlink" Target="https://style.mla.org/" TargetMode="External"/><Relationship Id="rId4" Type="http://schemas.openxmlformats.org/officeDocument/2006/relationships/image" Target="../media/image8.png"/><Relationship Id="rId5" Type="http://schemas.openxmlformats.org/officeDocument/2006/relationships/image" Target="../media/image9.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0.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p:nvPr>
        </p:nvSpPr>
        <p:spPr>
          <a:xfrm>
            <a:off x="508000" y="705908"/>
            <a:ext cx="11988800" cy="1219201"/>
          </a:xfrm>
          <a:prstGeom prst="rect">
            <a:avLst/>
          </a:prstGeom>
        </p:spPr>
        <p:txBody>
          <a:bodyPr/>
          <a:lstStyle>
            <a:lvl1pPr>
              <a:defRPr>
                <a:solidFill>
                  <a:srgbClr val="000000"/>
                </a:solidFill>
                <a:latin typeface="Bodoni SvtyTwo ITC TT-Bold"/>
                <a:ea typeface="Bodoni SvtyTwo ITC TT-Bold"/>
                <a:cs typeface="Bodoni SvtyTwo ITC TT-Bold"/>
                <a:sym typeface="Bodoni SvtyTwo ITC TT-Bold"/>
              </a:defRPr>
            </a:lvl1pPr>
          </a:lstStyle>
          <a:p>
            <a:pPr/>
            <a:r>
              <a:t>Bell Ringer</a:t>
            </a:r>
          </a:p>
        </p:txBody>
      </p:sp>
      <p:sp>
        <p:nvSpPr>
          <p:cNvPr id="197" name="Shape 197"/>
          <p:cNvSpPr/>
          <p:nvPr>
            <p:ph type="body" idx="1"/>
          </p:nvPr>
        </p:nvSpPr>
        <p:spPr>
          <a:xfrm>
            <a:off x="508000" y="2868083"/>
            <a:ext cx="11988800" cy="6096001"/>
          </a:xfrm>
          <a:prstGeom prst="rect">
            <a:avLst/>
          </a:prstGeom>
        </p:spPr>
        <p:txBody>
          <a:bodyPr/>
          <a:lstStyle>
            <a:lvl1pPr marL="0" indent="0" defTabSz="496570">
              <a:spcBef>
                <a:spcPts val="2000"/>
              </a:spcBef>
              <a:buClrTx/>
              <a:buSzTx/>
              <a:buFontTx/>
              <a:buNone/>
              <a:defRPr b="1" sz="4080">
                <a:solidFill>
                  <a:srgbClr val="000000"/>
                </a:solidFill>
              </a:defRPr>
            </a:lvl1pPr>
          </a:lstStyle>
          <a:p>
            <a:pPr/>
            <a:r>
              <a:t>The last week of Setpember is Banned books Week. The word banned mean “not alowed.” Many famous books have been banned. Even the popular Harry Potter series was banned in some schools and librarys. Judith Krug, a librarians and activist, beleived people should read whatever they wanted She launched the first Banned Books Weak in 1982. We have celebrated it ever sense.</a:t>
            </a:r>
          </a:p>
        </p:txBody>
      </p:sp>
      <p:pic>
        <p:nvPicPr>
          <p:cNvPr id="198" name="Tmer_White_5_Alarm-10.mov"/>
          <p:cNvPicPr>
            <a:picLocks noChangeAspect="0"/>
          </p:cNvPicPr>
          <p:nvPr>
            <a:videoFile r:link="rId2"/>
            <p:extLst>
              <p:ext uri="{DAA4B4D4-6D71-4841-9C94-3DE7FCFB9230}">
                <p14:media xmlns:p14="http://schemas.microsoft.com/office/powerpoint/2010/main" r:embed="rId3"/>
              </p:ext>
            </p:extLst>
          </p:nvPr>
        </p:nvPicPr>
        <p:blipFill>
          <a:blip r:embed="rId4">
            <a:extLst/>
          </a:blip>
          <a:stretch>
            <a:fillRect/>
          </a:stretch>
        </p:blipFill>
        <p:spPr>
          <a:xfrm>
            <a:off x="9252820" y="759473"/>
            <a:ext cx="2856631" cy="1112071"/>
          </a:xfrm>
          <a:prstGeom prst="rect">
            <a:avLst/>
          </a:prstGeom>
          <a:ln w="12700">
            <a:miter lim="400000"/>
          </a:ln>
        </p:spPr>
      </p:pic>
      <p:sp>
        <p:nvSpPr>
          <p:cNvPr id="199" name="Shape 199"/>
          <p:cNvSpPr/>
          <p:nvPr/>
        </p:nvSpPr>
        <p:spPr>
          <a:xfrm>
            <a:off x="3129280" y="2192866"/>
            <a:ext cx="6746241"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CC487C"/>
                </a:solidFill>
                <a:latin typeface="Marker Felt"/>
                <a:ea typeface="Marker Felt"/>
                <a:cs typeface="Marker Felt"/>
                <a:sym typeface="Marker Felt"/>
              </a:defRPr>
            </a:lvl1pPr>
          </a:lstStyle>
          <a:p>
            <a:pPr/>
            <a:r>
              <a:t>Find all 10 errors! Correct them.</a:t>
            </a:r>
          </a:p>
        </p:txBody>
      </p:sp>
      <p:grpSp>
        <p:nvGrpSpPr>
          <p:cNvPr id="202" name="Group 202"/>
          <p:cNvGrpSpPr/>
          <p:nvPr/>
        </p:nvGrpSpPr>
        <p:grpSpPr>
          <a:xfrm>
            <a:off x="524139" y="353218"/>
            <a:ext cx="2214101" cy="2341101"/>
            <a:chOff x="0" y="0"/>
            <a:chExt cx="2214099" cy="2341099"/>
          </a:xfrm>
        </p:grpSpPr>
        <p:pic>
          <p:nvPicPr>
            <p:cNvPr id="201" name="school-bell-1_1.jpg"/>
            <p:cNvPicPr>
              <a:picLocks noChangeAspect="1"/>
            </p:cNvPicPr>
            <p:nvPr/>
          </p:nvPicPr>
          <p:blipFill>
            <a:blip r:embed="rId5">
              <a:extLst/>
            </a:blip>
            <a:stretch>
              <a:fillRect/>
            </a:stretch>
          </p:blipFill>
          <p:spPr>
            <a:xfrm>
              <a:off x="215900" y="139700"/>
              <a:ext cx="1782300" cy="1782300"/>
            </a:xfrm>
            <a:prstGeom prst="rect">
              <a:avLst/>
            </a:prstGeom>
            <a:ln>
              <a:noFill/>
            </a:ln>
            <a:effectLst/>
          </p:spPr>
        </p:pic>
        <p:pic>
          <p:nvPicPr>
            <p:cNvPr id="200" name=""/>
            <p:cNvPicPr>
              <a:picLocks noChangeAspect="0"/>
            </p:cNvPicPr>
            <p:nvPr/>
          </p:nvPicPr>
          <p:blipFill>
            <a:blip r:embed="rId6">
              <a:extLst/>
            </a:blip>
            <a:stretch>
              <a:fillRect/>
            </a:stretch>
          </p:blipFill>
          <p:spPr>
            <a:xfrm>
              <a:off x="0" y="0"/>
              <a:ext cx="2214100" cy="2341100"/>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90000000" fill="hold"/>
                                        <p:tgtEl>
                                          <p:spTgt spid="198"/>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198"/>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74" name="Group 274"/>
          <p:cNvGrpSpPr/>
          <p:nvPr/>
        </p:nvGrpSpPr>
        <p:grpSpPr>
          <a:xfrm>
            <a:off x="1605279" y="-1"/>
            <a:ext cx="9633940" cy="2876410"/>
            <a:chOff x="0" y="0"/>
            <a:chExt cx="9633938" cy="2876408"/>
          </a:xfrm>
        </p:grpSpPr>
        <p:grpSp>
          <p:nvGrpSpPr>
            <p:cNvPr id="272" name="Group 272"/>
            <p:cNvGrpSpPr/>
            <p:nvPr/>
          </p:nvGrpSpPr>
          <p:grpSpPr>
            <a:xfrm>
              <a:off x="-1" y="0"/>
              <a:ext cx="9633940" cy="2876409"/>
              <a:chOff x="0" y="0"/>
              <a:chExt cx="9633938" cy="2876408"/>
            </a:xfrm>
          </p:grpSpPr>
          <p:sp>
            <p:nvSpPr>
              <p:cNvPr id="270" name="Shape 270"/>
              <p:cNvSpPr/>
              <p:nvPr/>
            </p:nvSpPr>
            <p:spPr>
              <a:xfrm>
                <a:off x="0" y="1013743"/>
                <a:ext cx="9633939" cy="1237263"/>
              </a:xfrm>
              <a:prstGeom prst="rect">
                <a:avLst/>
              </a:prstGeom>
              <a:solidFill>
                <a:srgbClr val="F28B16"/>
              </a:solidFill>
              <a:ln w="12700" cap="flat">
                <a:solidFill>
                  <a:srgbClr val="9FD62E"/>
                </a:solidFill>
                <a:prstDash val="solid"/>
                <a:round/>
              </a:ln>
              <a:effectLst>
                <a:outerShdw sx="100000" sy="100000" kx="0" ky="0" algn="b" rotWithShape="0" blurRad="50800" dist="25400" dir="5400000">
                  <a:srgbClr val="808080">
                    <a:alpha val="34997"/>
                  </a:srgbClr>
                </a:outerShdw>
              </a:effectLst>
            </p:spPr>
            <p:txBody>
              <a:bodyPr wrap="square" lIns="65023" tIns="65023" rIns="65023" bIns="65023" numCol="1" anchor="ctr">
                <a:noAutofit/>
              </a:bodyPr>
              <a:lstStyle/>
              <a:p>
                <a:pPr defTabSz="650240">
                  <a:defRPr>
                    <a:solidFill>
                      <a:srgbClr val="FFFFFF"/>
                    </a:solidFill>
                    <a:latin typeface="Book Antiqua"/>
                    <a:ea typeface="Book Antiqua"/>
                    <a:cs typeface="Book Antiqua"/>
                    <a:sym typeface="Book Antiqua"/>
                  </a:defRPr>
                </a:pPr>
              </a:p>
            </p:txBody>
          </p:sp>
          <p:pic>
            <p:nvPicPr>
              <p:cNvPr id="271" name="High-Rez-OWL-Logo.png" descr="High-Rez-OWL-Logo.png"/>
              <p:cNvPicPr>
                <a:picLocks noChangeAspect="1"/>
              </p:cNvPicPr>
              <p:nvPr/>
            </p:nvPicPr>
            <p:blipFill>
              <a:blip r:embed="rId3">
                <a:extLst/>
              </a:blip>
              <a:stretch>
                <a:fillRect/>
              </a:stretch>
            </p:blipFill>
            <p:spPr>
              <a:xfrm>
                <a:off x="-1" y="0"/>
                <a:ext cx="4514906" cy="2876409"/>
              </a:xfrm>
              <a:prstGeom prst="rect">
                <a:avLst/>
              </a:prstGeom>
              <a:ln w="12700" cap="flat">
                <a:noFill/>
                <a:miter lim="400000"/>
              </a:ln>
              <a:effectLst/>
            </p:spPr>
          </p:pic>
        </p:grpSp>
        <p:sp>
          <p:nvSpPr>
            <p:cNvPr id="273" name="Shape 273"/>
            <p:cNvSpPr/>
            <p:nvPr/>
          </p:nvSpPr>
          <p:spPr>
            <a:xfrm>
              <a:off x="4616262" y="1299162"/>
              <a:ext cx="4943733" cy="650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p>
              <a:pPr algn="l" defTabSz="650240">
                <a:defRPr sz="3400">
                  <a:solidFill>
                    <a:srgbClr val="000000"/>
                  </a:solidFill>
                  <a:latin typeface="Book Antiqua"/>
                  <a:ea typeface="Book Antiqua"/>
                  <a:cs typeface="Book Antiqua"/>
                  <a:sym typeface="Book Antiqua"/>
                </a:defRPr>
              </a:pPr>
              <a:r>
                <a:t>Sample 1</a:t>
              </a:r>
              <a:r>
                <a:rPr baseline="30588"/>
                <a:t>st</a:t>
              </a:r>
              <a:r>
                <a:t> Page</a:t>
              </a:r>
            </a:p>
          </p:txBody>
        </p:sp>
      </p:grpSp>
      <p:pic>
        <p:nvPicPr>
          <p:cNvPr id="275" name="image.png"/>
          <p:cNvPicPr>
            <a:picLocks noChangeAspect="1"/>
          </p:cNvPicPr>
          <p:nvPr/>
        </p:nvPicPr>
        <p:blipFill>
          <a:blip r:embed="rId4">
            <a:extLst/>
          </a:blip>
          <a:srcRect l="19223" t="18040" r="18858" b="24096"/>
          <a:stretch>
            <a:fillRect/>
          </a:stretch>
        </p:blipFill>
        <p:spPr>
          <a:xfrm>
            <a:off x="489937" y="3054773"/>
            <a:ext cx="12024926" cy="6071165"/>
          </a:xfrm>
          <a:prstGeom prst="rect">
            <a:avLst/>
          </a:prstGeom>
          <a:ln w="50800">
            <a:solidFill>
              <a:srgbClr val="4F81BD"/>
            </a:solidFill>
          </a:ln>
          <a:effectLst>
            <a:outerShdw sx="100000" sy="100000" kx="0" ky="0" algn="b" rotWithShape="0" blurRad="63500" dist="50800" dir="2700000">
              <a:srgbClr val="808080">
                <a:alpha val="39997"/>
              </a:srgbClr>
            </a:outerShdw>
          </a:effectLst>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Shape 279"/>
          <p:cNvSpPr/>
          <p:nvPr/>
        </p:nvSpPr>
        <p:spPr>
          <a:xfrm>
            <a:off x="790222" y="3029937"/>
            <a:ext cx="11424357" cy="5642178"/>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algn="l" defTabSz="650240">
              <a:lnSpc>
                <a:spcPct val="150000"/>
              </a:lnSpc>
              <a:defRPr sz="3400">
                <a:solidFill>
                  <a:srgbClr val="000000"/>
                </a:solidFill>
                <a:latin typeface="Optima"/>
                <a:ea typeface="Optima"/>
                <a:cs typeface="Optima"/>
                <a:sym typeface="Optima"/>
              </a:defRPr>
            </a:pPr>
            <a:r>
              <a:t>An </a:t>
            </a:r>
            <a:r>
              <a:rPr b="1">
                <a:solidFill>
                  <a:srgbClr val="000090"/>
                </a:solidFill>
              </a:rPr>
              <a:t>in-text citation </a:t>
            </a:r>
            <a:r>
              <a:t>is a brief reference in your text that indicates the source you consulted. </a:t>
            </a:r>
          </a:p>
          <a:p>
            <a:pPr algn="l" defTabSz="650240">
              <a:lnSpc>
                <a:spcPct val="150000"/>
              </a:lnSpc>
              <a:buClr>
                <a:srgbClr val="000000"/>
              </a:buClr>
              <a:buSzPct val="100000"/>
              <a:buFont typeface="Arial"/>
              <a:buChar char="•"/>
              <a:defRPr sz="3000">
                <a:solidFill>
                  <a:srgbClr val="000000"/>
                </a:solidFill>
                <a:latin typeface="Optima"/>
                <a:ea typeface="Optima"/>
                <a:cs typeface="Optima"/>
                <a:sym typeface="Optima"/>
              </a:defRPr>
            </a:pPr>
            <a:r>
              <a:t>It should direct readers to the entry in your works-cited list for that source.</a:t>
            </a:r>
          </a:p>
          <a:p>
            <a:pPr algn="l" defTabSz="650240">
              <a:lnSpc>
                <a:spcPct val="150000"/>
              </a:lnSpc>
              <a:buClr>
                <a:srgbClr val="000000"/>
              </a:buClr>
              <a:buSzPct val="100000"/>
              <a:buFont typeface="Arial"/>
              <a:buChar char="•"/>
              <a:defRPr sz="3000">
                <a:solidFill>
                  <a:srgbClr val="000000"/>
                </a:solidFill>
                <a:latin typeface="Optima"/>
                <a:ea typeface="Optima"/>
                <a:cs typeface="Optima"/>
                <a:sym typeface="Optima"/>
              </a:defRPr>
            </a:pPr>
            <a:r>
              <a:t>It should be unobtrusive: provide the citation information without interrupting your own text.</a:t>
            </a:r>
          </a:p>
          <a:p>
            <a:pPr algn="l" defTabSz="650240">
              <a:lnSpc>
                <a:spcPct val="150000"/>
              </a:lnSpc>
              <a:buClr>
                <a:srgbClr val="000000"/>
              </a:buClr>
              <a:buSzPct val="100000"/>
              <a:buFont typeface="Arial"/>
              <a:buChar char="•"/>
              <a:defRPr sz="3000">
                <a:solidFill>
                  <a:srgbClr val="000000"/>
                </a:solidFill>
                <a:latin typeface="Optima"/>
                <a:ea typeface="Optima"/>
                <a:cs typeface="Optima"/>
                <a:sym typeface="Optima"/>
              </a:defRPr>
            </a:pPr>
            <a:r>
              <a:t>In general, the in-text citation will be the author</a:t>
            </a:r>
            <a:r>
              <a:t>’</a:t>
            </a:r>
            <a:r>
              <a:t>s last name (or abbreviated title) with a page number, enclosed in parentheses.</a:t>
            </a:r>
          </a:p>
        </p:txBody>
      </p:sp>
      <p:grpSp>
        <p:nvGrpSpPr>
          <p:cNvPr id="284" name="Group 284"/>
          <p:cNvGrpSpPr/>
          <p:nvPr/>
        </p:nvGrpSpPr>
        <p:grpSpPr>
          <a:xfrm>
            <a:off x="1605279" y="-1"/>
            <a:ext cx="9633940" cy="2876410"/>
            <a:chOff x="0" y="0"/>
            <a:chExt cx="9633938" cy="2876408"/>
          </a:xfrm>
        </p:grpSpPr>
        <p:grpSp>
          <p:nvGrpSpPr>
            <p:cNvPr id="282" name="Group 282"/>
            <p:cNvGrpSpPr/>
            <p:nvPr/>
          </p:nvGrpSpPr>
          <p:grpSpPr>
            <a:xfrm>
              <a:off x="-1" y="0"/>
              <a:ext cx="9633940" cy="2876409"/>
              <a:chOff x="0" y="0"/>
              <a:chExt cx="9633938" cy="2876408"/>
            </a:xfrm>
          </p:grpSpPr>
          <p:sp>
            <p:nvSpPr>
              <p:cNvPr id="280" name="Shape 280"/>
              <p:cNvSpPr/>
              <p:nvPr/>
            </p:nvSpPr>
            <p:spPr>
              <a:xfrm>
                <a:off x="0" y="1013743"/>
                <a:ext cx="9633939" cy="1237263"/>
              </a:xfrm>
              <a:prstGeom prst="rect">
                <a:avLst/>
              </a:prstGeom>
              <a:solidFill>
                <a:srgbClr val="F28B16"/>
              </a:solidFill>
              <a:ln w="12700" cap="flat">
                <a:solidFill>
                  <a:srgbClr val="9FD62E"/>
                </a:solidFill>
                <a:prstDash val="solid"/>
                <a:round/>
              </a:ln>
              <a:effectLst>
                <a:outerShdw sx="100000" sy="100000" kx="0" ky="0" algn="b" rotWithShape="0" blurRad="50800" dist="25400" dir="5400000">
                  <a:srgbClr val="808080">
                    <a:alpha val="34997"/>
                  </a:srgbClr>
                </a:outerShdw>
              </a:effectLst>
            </p:spPr>
            <p:txBody>
              <a:bodyPr wrap="square" lIns="65023" tIns="65023" rIns="65023" bIns="65023" numCol="1" anchor="ctr">
                <a:noAutofit/>
              </a:bodyPr>
              <a:lstStyle/>
              <a:p>
                <a:pPr defTabSz="650240">
                  <a:defRPr>
                    <a:solidFill>
                      <a:srgbClr val="FFFFFF"/>
                    </a:solidFill>
                    <a:latin typeface="Book Antiqua"/>
                    <a:ea typeface="Book Antiqua"/>
                    <a:cs typeface="Book Antiqua"/>
                    <a:sym typeface="Book Antiqua"/>
                  </a:defRPr>
                </a:pPr>
              </a:p>
            </p:txBody>
          </p:sp>
          <p:pic>
            <p:nvPicPr>
              <p:cNvPr id="281" name="High-Rez-OWL-Logo.png" descr="High-Rez-OWL-Logo.png"/>
              <p:cNvPicPr>
                <a:picLocks noChangeAspect="1"/>
              </p:cNvPicPr>
              <p:nvPr/>
            </p:nvPicPr>
            <p:blipFill>
              <a:blip r:embed="rId3">
                <a:extLst/>
              </a:blip>
              <a:stretch>
                <a:fillRect/>
              </a:stretch>
            </p:blipFill>
            <p:spPr>
              <a:xfrm>
                <a:off x="-1" y="0"/>
                <a:ext cx="4514906" cy="2876409"/>
              </a:xfrm>
              <a:prstGeom prst="rect">
                <a:avLst/>
              </a:prstGeom>
              <a:ln w="12700" cap="flat">
                <a:noFill/>
                <a:miter lim="400000"/>
              </a:ln>
              <a:effectLst/>
            </p:spPr>
          </p:pic>
        </p:grpSp>
        <p:sp>
          <p:nvSpPr>
            <p:cNvPr id="283" name="Shape 283"/>
            <p:cNvSpPr/>
            <p:nvPr/>
          </p:nvSpPr>
          <p:spPr>
            <a:xfrm>
              <a:off x="4616262" y="1109940"/>
              <a:ext cx="4943733" cy="1171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650240">
                <a:defRPr sz="3400">
                  <a:solidFill>
                    <a:srgbClr val="000000"/>
                  </a:solidFill>
                  <a:latin typeface="Book Antiqua"/>
                  <a:ea typeface="Book Antiqua"/>
                  <a:cs typeface="Book Antiqua"/>
                  <a:sym typeface="Book Antiqua"/>
                </a:defRPr>
              </a:lvl1pPr>
            </a:lstStyle>
            <a:p>
              <a:pPr/>
              <a:r>
                <a:t>In-Text Citations: the Basics</a:t>
              </a:r>
            </a:p>
          </p:txBody>
        </p:sp>
      </p:gr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92" name="Group 292"/>
          <p:cNvGrpSpPr/>
          <p:nvPr/>
        </p:nvGrpSpPr>
        <p:grpSpPr>
          <a:xfrm>
            <a:off x="1605279" y="-1"/>
            <a:ext cx="9633940" cy="2876410"/>
            <a:chOff x="0" y="0"/>
            <a:chExt cx="9633938" cy="2876408"/>
          </a:xfrm>
        </p:grpSpPr>
        <p:grpSp>
          <p:nvGrpSpPr>
            <p:cNvPr id="290" name="Group 290"/>
            <p:cNvGrpSpPr/>
            <p:nvPr/>
          </p:nvGrpSpPr>
          <p:grpSpPr>
            <a:xfrm>
              <a:off x="-1" y="0"/>
              <a:ext cx="9633940" cy="2876409"/>
              <a:chOff x="0" y="0"/>
              <a:chExt cx="9633938" cy="2876408"/>
            </a:xfrm>
          </p:grpSpPr>
          <p:sp>
            <p:nvSpPr>
              <p:cNvPr id="288" name="Shape 288"/>
              <p:cNvSpPr/>
              <p:nvPr/>
            </p:nvSpPr>
            <p:spPr>
              <a:xfrm>
                <a:off x="0" y="1013743"/>
                <a:ext cx="9633939" cy="1237263"/>
              </a:xfrm>
              <a:prstGeom prst="rect">
                <a:avLst/>
              </a:prstGeom>
              <a:solidFill>
                <a:srgbClr val="F28B16"/>
              </a:solidFill>
              <a:ln w="12700" cap="flat">
                <a:solidFill>
                  <a:srgbClr val="9FD62E"/>
                </a:solidFill>
                <a:prstDash val="solid"/>
                <a:round/>
              </a:ln>
              <a:effectLst>
                <a:outerShdw sx="100000" sy="100000" kx="0" ky="0" algn="b" rotWithShape="0" blurRad="50800" dist="25400" dir="5400000">
                  <a:srgbClr val="808080">
                    <a:alpha val="34997"/>
                  </a:srgbClr>
                </a:outerShdw>
              </a:effectLst>
            </p:spPr>
            <p:txBody>
              <a:bodyPr wrap="square" lIns="65023" tIns="65023" rIns="65023" bIns="65023" numCol="1" anchor="ctr">
                <a:noAutofit/>
              </a:bodyPr>
              <a:lstStyle/>
              <a:p>
                <a:pPr defTabSz="650240">
                  <a:defRPr>
                    <a:solidFill>
                      <a:srgbClr val="FFFFFF"/>
                    </a:solidFill>
                    <a:latin typeface="Book Antiqua"/>
                    <a:ea typeface="Book Antiqua"/>
                    <a:cs typeface="Book Antiqua"/>
                    <a:sym typeface="Book Antiqua"/>
                  </a:defRPr>
                </a:pPr>
              </a:p>
            </p:txBody>
          </p:sp>
          <p:pic>
            <p:nvPicPr>
              <p:cNvPr id="289" name="High-Rez-OWL-Logo.png" descr="High-Rez-OWL-Logo.png"/>
              <p:cNvPicPr>
                <a:picLocks noChangeAspect="1"/>
              </p:cNvPicPr>
              <p:nvPr/>
            </p:nvPicPr>
            <p:blipFill>
              <a:blip r:embed="rId3">
                <a:extLst/>
              </a:blip>
              <a:stretch>
                <a:fillRect/>
              </a:stretch>
            </p:blipFill>
            <p:spPr>
              <a:xfrm>
                <a:off x="-1" y="0"/>
                <a:ext cx="4514906" cy="2876409"/>
              </a:xfrm>
              <a:prstGeom prst="rect">
                <a:avLst/>
              </a:prstGeom>
              <a:ln w="12700" cap="flat">
                <a:noFill/>
                <a:miter lim="400000"/>
              </a:ln>
              <a:effectLst/>
            </p:spPr>
          </p:pic>
        </p:grpSp>
        <p:sp>
          <p:nvSpPr>
            <p:cNvPr id="291" name="Shape 291"/>
            <p:cNvSpPr/>
            <p:nvPr/>
          </p:nvSpPr>
          <p:spPr>
            <a:xfrm>
              <a:off x="4616262" y="1299162"/>
              <a:ext cx="4943733" cy="650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650240">
                <a:defRPr sz="3400">
                  <a:solidFill>
                    <a:srgbClr val="000000"/>
                  </a:solidFill>
                  <a:latin typeface="Book Antiqua"/>
                  <a:ea typeface="Book Antiqua"/>
                  <a:cs typeface="Book Antiqua"/>
                  <a:sym typeface="Book Antiqua"/>
                </a:defRPr>
              </a:lvl1pPr>
            </a:lstStyle>
            <a:p>
              <a:pPr/>
              <a:r>
                <a:t>Author-Page Style</a:t>
              </a:r>
            </a:p>
          </p:txBody>
        </p:sp>
      </p:grpSp>
      <p:sp>
        <p:nvSpPr>
          <p:cNvPr id="293" name="Shape 293"/>
          <p:cNvSpPr/>
          <p:nvPr/>
        </p:nvSpPr>
        <p:spPr>
          <a:xfrm>
            <a:off x="769902" y="7990275"/>
            <a:ext cx="8751113" cy="565662"/>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p>
            <a:pPr algn="l" defTabSz="650240">
              <a:defRPr sz="2800">
                <a:solidFill>
                  <a:srgbClr val="000000"/>
                </a:solidFill>
                <a:latin typeface="Optima"/>
                <a:ea typeface="Optima"/>
                <a:cs typeface="Optima"/>
                <a:sym typeface="Optima"/>
              </a:defRPr>
            </a:pPr>
            <a:r>
              <a:t>Wordsworth, William. </a:t>
            </a:r>
            <a:r>
              <a:rPr i="1"/>
              <a:t>Lyrical Ballads</a:t>
            </a:r>
            <a:r>
              <a:t>. Oxford UP, 1967. </a:t>
            </a:r>
          </a:p>
        </p:txBody>
      </p:sp>
      <p:pic>
        <p:nvPicPr>
          <p:cNvPr id="294" name="image.png"/>
          <p:cNvPicPr>
            <a:picLocks noChangeAspect="1"/>
          </p:cNvPicPr>
          <p:nvPr/>
        </p:nvPicPr>
        <p:blipFill>
          <a:blip r:embed="rId4">
            <a:extLst/>
          </a:blip>
          <a:stretch>
            <a:fillRect/>
          </a:stretch>
        </p:blipFill>
        <p:spPr>
          <a:xfrm>
            <a:off x="769902" y="3160888"/>
            <a:ext cx="11939130" cy="395562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02" name="Group 302"/>
          <p:cNvGrpSpPr/>
          <p:nvPr/>
        </p:nvGrpSpPr>
        <p:grpSpPr>
          <a:xfrm>
            <a:off x="1605279" y="-1"/>
            <a:ext cx="9633940" cy="2876410"/>
            <a:chOff x="0" y="0"/>
            <a:chExt cx="9633938" cy="2876408"/>
          </a:xfrm>
        </p:grpSpPr>
        <p:grpSp>
          <p:nvGrpSpPr>
            <p:cNvPr id="300" name="Group 300"/>
            <p:cNvGrpSpPr/>
            <p:nvPr/>
          </p:nvGrpSpPr>
          <p:grpSpPr>
            <a:xfrm>
              <a:off x="-1" y="0"/>
              <a:ext cx="9633940" cy="2876409"/>
              <a:chOff x="0" y="0"/>
              <a:chExt cx="9633938" cy="2876408"/>
            </a:xfrm>
          </p:grpSpPr>
          <p:sp>
            <p:nvSpPr>
              <p:cNvPr id="298" name="Shape 298"/>
              <p:cNvSpPr/>
              <p:nvPr/>
            </p:nvSpPr>
            <p:spPr>
              <a:xfrm>
                <a:off x="0" y="1013743"/>
                <a:ext cx="9633939" cy="1237263"/>
              </a:xfrm>
              <a:prstGeom prst="rect">
                <a:avLst/>
              </a:prstGeom>
              <a:solidFill>
                <a:srgbClr val="F28B16"/>
              </a:solidFill>
              <a:ln w="12700" cap="flat">
                <a:solidFill>
                  <a:srgbClr val="9FD62E"/>
                </a:solidFill>
                <a:prstDash val="solid"/>
                <a:round/>
              </a:ln>
              <a:effectLst>
                <a:outerShdw sx="100000" sy="100000" kx="0" ky="0" algn="b" rotWithShape="0" blurRad="50800" dist="25400" dir="5400000">
                  <a:srgbClr val="808080">
                    <a:alpha val="34997"/>
                  </a:srgbClr>
                </a:outerShdw>
              </a:effectLst>
            </p:spPr>
            <p:txBody>
              <a:bodyPr wrap="square" lIns="65023" tIns="65023" rIns="65023" bIns="65023" numCol="1" anchor="ctr">
                <a:noAutofit/>
              </a:bodyPr>
              <a:lstStyle/>
              <a:p>
                <a:pPr defTabSz="650240">
                  <a:defRPr>
                    <a:solidFill>
                      <a:srgbClr val="FFFFFF"/>
                    </a:solidFill>
                    <a:latin typeface="Book Antiqua"/>
                    <a:ea typeface="Book Antiqua"/>
                    <a:cs typeface="Book Antiqua"/>
                    <a:sym typeface="Book Antiqua"/>
                  </a:defRPr>
                </a:pPr>
              </a:p>
            </p:txBody>
          </p:sp>
          <p:pic>
            <p:nvPicPr>
              <p:cNvPr id="299" name="High-Rez-OWL-Logo.png" descr="High-Rez-OWL-Logo.png"/>
              <p:cNvPicPr>
                <a:picLocks noChangeAspect="1"/>
              </p:cNvPicPr>
              <p:nvPr/>
            </p:nvPicPr>
            <p:blipFill>
              <a:blip r:embed="rId3">
                <a:extLst/>
              </a:blip>
              <a:stretch>
                <a:fillRect/>
              </a:stretch>
            </p:blipFill>
            <p:spPr>
              <a:xfrm>
                <a:off x="-1" y="0"/>
                <a:ext cx="4514906" cy="2876409"/>
              </a:xfrm>
              <a:prstGeom prst="rect">
                <a:avLst/>
              </a:prstGeom>
              <a:ln w="12700" cap="flat">
                <a:noFill/>
                <a:miter lim="400000"/>
              </a:ln>
              <a:effectLst/>
            </p:spPr>
          </p:pic>
        </p:grpSp>
        <p:sp>
          <p:nvSpPr>
            <p:cNvPr id="301" name="Shape 301"/>
            <p:cNvSpPr/>
            <p:nvPr/>
          </p:nvSpPr>
          <p:spPr>
            <a:xfrm>
              <a:off x="4616262" y="1086287"/>
              <a:ext cx="4943733" cy="650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650240">
                <a:defRPr sz="3400">
                  <a:solidFill>
                    <a:srgbClr val="000000"/>
                  </a:solidFill>
                  <a:latin typeface="Book Antiqua"/>
                  <a:ea typeface="Book Antiqua"/>
                  <a:cs typeface="Book Antiqua"/>
                  <a:sym typeface="Book Antiqua"/>
                </a:defRPr>
              </a:lvl1pPr>
            </a:lstStyle>
            <a:p>
              <a:pPr/>
              <a:r>
                <a:t>Print Source with Author</a:t>
              </a:r>
            </a:p>
          </p:txBody>
        </p:sp>
      </p:grpSp>
      <p:sp>
        <p:nvSpPr>
          <p:cNvPr id="303" name="Shape 303"/>
          <p:cNvSpPr/>
          <p:nvPr/>
        </p:nvSpPr>
        <p:spPr>
          <a:xfrm>
            <a:off x="742808" y="2876408"/>
            <a:ext cx="11839788" cy="4157857"/>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algn="l" defTabSz="650240">
              <a:defRPr b="1" sz="3800">
                <a:solidFill>
                  <a:srgbClr val="000000"/>
                </a:solidFill>
                <a:latin typeface="Optima"/>
                <a:ea typeface="Optima"/>
                <a:cs typeface="Optima"/>
                <a:sym typeface="Optima"/>
              </a:defRPr>
            </a:pPr>
            <a:r>
              <a:t>For the following print source</a:t>
            </a:r>
          </a:p>
          <a:p>
            <a:pPr algn="l" defTabSz="650240">
              <a:defRPr b="1" sz="1600">
                <a:solidFill>
                  <a:srgbClr val="000000"/>
                </a:solidFill>
                <a:latin typeface="Optima"/>
                <a:ea typeface="Optima"/>
                <a:cs typeface="Optima"/>
                <a:sym typeface="Optima"/>
              </a:defRPr>
            </a:pPr>
          </a:p>
          <a:p>
            <a:pPr algn="l" defTabSz="650240">
              <a:defRPr sz="2800">
                <a:solidFill>
                  <a:srgbClr val="0070C0"/>
                </a:solidFill>
                <a:latin typeface="Optima"/>
                <a:ea typeface="Optima"/>
                <a:cs typeface="Optima"/>
                <a:sym typeface="Optima"/>
              </a:defRPr>
            </a:pPr>
            <a:r>
              <a:t>Burke, Kenneth. </a:t>
            </a:r>
            <a:r>
              <a:rPr i="1"/>
              <a:t>Language as Symbolic Action: Essays on Life, Literature,   </a:t>
            </a:r>
            <a:endParaRPr i="1"/>
          </a:p>
          <a:p>
            <a:pPr algn="l" defTabSz="650240">
              <a:defRPr i="1" sz="2800">
                <a:solidFill>
                  <a:srgbClr val="0070C0"/>
                </a:solidFill>
                <a:latin typeface="Optima"/>
                <a:ea typeface="Optima"/>
                <a:cs typeface="Optima"/>
                <a:sym typeface="Optima"/>
              </a:defRPr>
            </a:pPr>
            <a:r>
              <a:t>     and Method</a:t>
            </a:r>
            <a:r>
              <a:rPr i="0"/>
              <a:t>. U of California P, 1966.</a:t>
            </a:r>
          </a:p>
          <a:p>
            <a:pPr algn="l" defTabSz="650240">
              <a:defRPr b="1" sz="1600">
                <a:solidFill>
                  <a:srgbClr val="000000"/>
                </a:solidFill>
                <a:latin typeface="Optima"/>
                <a:ea typeface="Optima"/>
                <a:cs typeface="Optima"/>
                <a:sym typeface="Optima"/>
              </a:defRPr>
            </a:pPr>
          </a:p>
          <a:p>
            <a:pPr algn="l" defTabSz="650240">
              <a:defRPr sz="3400">
                <a:solidFill>
                  <a:srgbClr val="000000"/>
                </a:solidFill>
                <a:latin typeface="Optima"/>
                <a:ea typeface="Optima"/>
                <a:cs typeface="Optima"/>
                <a:sym typeface="Optima"/>
              </a:defRPr>
            </a:pPr>
            <a:r>
              <a:t>If the essay provides a signal word or phrase—usually the author</a:t>
            </a:r>
            <a:r>
              <a:t>’</a:t>
            </a:r>
            <a:r>
              <a:t>s last name—the citation does not need to also include that information.</a:t>
            </a:r>
          </a:p>
        </p:txBody>
      </p:sp>
      <p:pic>
        <p:nvPicPr>
          <p:cNvPr id="304" name="image.png"/>
          <p:cNvPicPr>
            <a:picLocks noChangeAspect="1"/>
          </p:cNvPicPr>
          <p:nvPr/>
        </p:nvPicPr>
        <p:blipFill>
          <a:blip r:embed="rId4">
            <a:extLst/>
          </a:blip>
          <a:stretch>
            <a:fillRect/>
          </a:stretch>
        </p:blipFill>
        <p:spPr>
          <a:xfrm>
            <a:off x="568959" y="6809458"/>
            <a:ext cx="11306953" cy="292608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8" name="Shape 308"/>
          <p:cNvSpPr/>
          <p:nvPr/>
        </p:nvSpPr>
        <p:spPr>
          <a:xfrm>
            <a:off x="921173" y="3287324"/>
            <a:ext cx="11162454" cy="4518226"/>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algn="l" defTabSz="650240">
              <a:lnSpc>
                <a:spcPct val="150000"/>
              </a:lnSpc>
              <a:defRPr b="1" sz="3400">
                <a:solidFill>
                  <a:srgbClr val="000000"/>
                </a:solidFill>
                <a:latin typeface="Optima"/>
                <a:ea typeface="Optima"/>
                <a:cs typeface="Optima"/>
                <a:sym typeface="Optima"/>
              </a:defRPr>
            </a:pPr>
            <a:r>
              <a:t>How to cite a work with no known author</a:t>
            </a:r>
            <a:r>
              <a:rPr b="0"/>
              <a:t>:</a:t>
            </a:r>
          </a:p>
          <a:p>
            <a:pPr algn="l" defTabSz="650240">
              <a:lnSpc>
                <a:spcPct val="150000"/>
              </a:lnSpc>
              <a:defRPr sz="3400">
                <a:solidFill>
                  <a:srgbClr val="0070C0"/>
                </a:solidFill>
                <a:latin typeface="Optima"/>
                <a:ea typeface="Optima"/>
                <a:cs typeface="Optima"/>
                <a:sym typeface="Optima"/>
              </a:defRPr>
            </a:pPr>
            <a:r>
              <a:t>We see so many global warming hotspots in North America likely because this region has </a:t>
            </a:r>
            <a:r>
              <a:t>“more readily accessible climatic data and more comprehensive programs to monitor and study environmental change…” (“Impact of Global Warming” 6).</a:t>
            </a:r>
          </a:p>
        </p:txBody>
      </p:sp>
      <p:grpSp>
        <p:nvGrpSpPr>
          <p:cNvPr id="313" name="Group 313"/>
          <p:cNvGrpSpPr/>
          <p:nvPr/>
        </p:nvGrpSpPr>
        <p:grpSpPr>
          <a:xfrm>
            <a:off x="1605279" y="-1"/>
            <a:ext cx="9633940" cy="2876410"/>
            <a:chOff x="0" y="0"/>
            <a:chExt cx="9633938" cy="2876408"/>
          </a:xfrm>
        </p:grpSpPr>
        <p:grpSp>
          <p:nvGrpSpPr>
            <p:cNvPr id="311" name="Group 311"/>
            <p:cNvGrpSpPr/>
            <p:nvPr/>
          </p:nvGrpSpPr>
          <p:grpSpPr>
            <a:xfrm>
              <a:off x="-1" y="0"/>
              <a:ext cx="9633940" cy="2876409"/>
              <a:chOff x="0" y="0"/>
              <a:chExt cx="9633938" cy="2876408"/>
            </a:xfrm>
          </p:grpSpPr>
          <p:sp>
            <p:nvSpPr>
              <p:cNvPr id="309" name="Shape 309"/>
              <p:cNvSpPr/>
              <p:nvPr/>
            </p:nvSpPr>
            <p:spPr>
              <a:xfrm>
                <a:off x="0" y="1013743"/>
                <a:ext cx="9633939" cy="1237263"/>
              </a:xfrm>
              <a:prstGeom prst="rect">
                <a:avLst/>
              </a:prstGeom>
              <a:solidFill>
                <a:srgbClr val="F28B16"/>
              </a:solidFill>
              <a:ln w="12700" cap="flat">
                <a:solidFill>
                  <a:srgbClr val="9FD62E"/>
                </a:solidFill>
                <a:prstDash val="solid"/>
                <a:round/>
              </a:ln>
              <a:effectLst>
                <a:outerShdw sx="100000" sy="100000" kx="0" ky="0" algn="b" rotWithShape="0" blurRad="50800" dist="25400" dir="5400000">
                  <a:srgbClr val="808080">
                    <a:alpha val="34997"/>
                  </a:srgbClr>
                </a:outerShdw>
              </a:effectLst>
            </p:spPr>
            <p:txBody>
              <a:bodyPr wrap="square" lIns="65023" tIns="65023" rIns="65023" bIns="65023" numCol="1" anchor="ctr">
                <a:noAutofit/>
              </a:bodyPr>
              <a:lstStyle/>
              <a:p>
                <a:pPr defTabSz="650240">
                  <a:defRPr>
                    <a:solidFill>
                      <a:srgbClr val="FFFFFF"/>
                    </a:solidFill>
                    <a:latin typeface="Book Antiqua"/>
                    <a:ea typeface="Book Antiqua"/>
                    <a:cs typeface="Book Antiqua"/>
                    <a:sym typeface="Book Antiqua"/>
                  </a:defRPr>
                </a:pPr>
              </a:p>
            </p:txBody>
          </p:sp>
          <p:pic>
            <p:nvPicPr>
              <p:cNvPr id="310" name="High-Rez-OWL-Logo.png" descr="High-Rez-OWL-Logo.png"/>
              <p:cNvPicPr>
                <a:picLocks noChangeAspect="1"/>
              </p:cNvPicPr>
              <p:nvPr/>
            </p:nvPicPr>
            <p:blipFill>
              <a:blip r:embed="rId3">
                <a:extLst/>
              </a:blip>
              <a:stretch>
                <a:fillRect/>
              </a:stretch>
            </p:blipFill>
            <p:spPr>
              <a:xfrm>
                <a:off x="-1" y="0"/>
                <a:ext cx="4514906" cy="2876409"/>
              </a:xfrm>
              <a:prstGeom prst="rect">
                <a:avLst/>
              </a:prstGeom>
              <a:ln w="12700" cap="flat">
                <a:noFill/>
                <a:miter lim="400000"/>
              </a:ln>
              <a:effectLst/>
            </p:spPr>
          </p:pic>
        </p:grpSp>
        <p:sp>
          <p:nvSpPr>
            <p:cNvPr id="312" name="Shape 312"/>
            <p:cNvSpPr/>
            <p:nvPr/>
          </p:nvSpPr>
          <p:spPr>
            <a:xfrm>
              <a:off x="4616262" y="1299162"/>
              <a:ext cx="4943733" cy="650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650240">
                <a:defRPr sz="3400">
                  <a:solidFill>
                    <a:srgbClr val="000000"/>
                  </a:solidFill>
                  <a:latin typeface="Book Antiqua"/>
                  <a:ea typeface="Book Antiqua"/>
                  <a:cs typeface="Book Antiqua"/>
                  <a:sym typeface="Book Antiqua"/>
                </a:defRPr>
              </a:lvl1pPr>
            </a:lstStyle>
            <a:p>
              <a:pPr/>
              <a:r>
                <a:t>With Unknown Author</a:t>
              </a:r>
            </a:p>
          </p:txBody>
        </p:sp>
      </p:gr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7" name="Shape 317"/>
          <p:cNvSpPr/>
          <p:nvPr/>
        </p:nvSpPr>
        <p:spPr>
          <a:xfrm>
            <a:off x="684106" y="2838026"/>
            <a:ext cx="11636588" cy="6413514"/>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algn="l" defTabSz="650240">
              <a:lnSpc>
                <a:spcPct val="160000"/>
              </a:lnSpc>
              <a:defRPr b="1" sz="3400">
                <a:solidFill>
                  <a:srgbClr val="000000"/>
                </a:solidFill>
                <a:latin typeface="Optima"/>
                <a:ea typeface="Optima"/>
                <a:cs typeface="Optima"/>
                <a:sym typeface="Optima"/>
              </a:defRPr>
            </a:pPr>
            <a:r>
              <a:t>Works with Multiple Editions</a:t>
            </a:r>
          </a:p>
          <a:p>
            <a:pPr algn="l" defTabSz="650240">
              <a:lnSpc>
                <a:spcPct val="160000"/>
              </a:lnSpc>
              <a:defRPr i="1" sz="2800">
                <a:solidFill>
                  <a:srgbClr val="000000"/>
                </a:solidFill>
                <a:latin typeface="Optima"/>
                <a:ea typeface="Optima"/>
                <a:cs typeface="Optima"/>
                <a:sym typeface="Optima"/>
              </a:defRPr>
            </a:pPr>
            <a:r>
              <a:t>In-text example:</a:t>
            </a:r>
          </a:p>
          <a:p>
            <a:pPr algn="l" defTabSz="650240">
              <a:lnSpc>
                <a:spcPct val="160000"/>
              </a:lnSpc>
              <a:defRPr sz="2800">
                <a:solidFill>
                  <a:srgbClr val="0070C0"/>
                </a:solidFill>
                <a:latin typeface="Optima"/>
                <a:ea typeface="Optima"/>
                <a:cs typeface="Optima"/>
                <a:sym typeface="Optima"/>
              </a:defRPr>
            </a:pPr>
            <a:r>
              <a:t>Marx and Engels described human history as marked by class struggles (79; ch. 1).</a:t>
            </a:r>
          </a:p>
          <a:p>
            <a:pPr algn="l" defTabSz="650240">
              <a:lnSpc>
                <a:spcPct val="160000"/>
              </a:lnSpc>
              <a:defRPr b="1" sz="3400">
                <a:solidFill>
                  <a:srgbClr val="000000"/>
                </a:solidFill>
                <a:latin typeface="Optima"/>
                <a:ea typeface="Optima"/>
                <a:cs typeface="Optima"/>
                <a:sym typeface="Optima"/>
              </a:defRPr>
            </a:pPr>
            <a:r>
              <a:t>Authors with Same Last Names</a:t>
            </a:r>
          </a:p>
          <a:p>
            <a:pPr algn="l" defTabSz="650240">
              <a:lnSpc>
                <a:spcPct val="160000"/>
              </a:lnSpc>
              <a:defRPr i="1" sz="2800">
                <a:solidFill>
                  <a:srgbClr val="000000"/>
                </a:solidFill>
                <a:latin typeface="Optima"/>
                <a:ea typeface="Optima"/>
                <a:cs typeface="Optima"/>
                <a:sym typeface="Optima"/>
              </a:defRPr>
            </a:pPr>
            <a:r>
              <a:t>In-text example:</a:t>
            </a:r>
          </a:p>
          <a:p>
            <a:pPr algn="l" defTabSz="650240">
              <a:lnSpc>
                <a:spcPct val="160000"/>
              </a:lnSpc>
              <a:defRPr sz="2800">
                <a:solidFill>
                  <a:srgbClr val="0070C0"/>
                </a:solidFill>
                <a:latin typeface="Optima"/>
                <a:ea typeface="Optima"/>
                <a:cs typeface="Optima"/>
                <a:sym typeface="Optima"/>
              </a:defRPr>
            </a:pPr>
            <a:r>
              <a:t>Although some medical ethicists claim that cloning will lead to designer</a:t>
            </a:r>
          </a:p>
          <a:p>
            <a:pPr algn="l" defTabSz="650240">
              <a:lnSpc>
                <a:spcPct val="160000"/>
              </a:lnSpc>
              <a:defRPr sz="2800">
                <a:solidFill>
                  <a:srgbClr val="0070C0"/>
                </a:solidFill>
                <a:latin typeface="Optima"/>
                <a:ea typeface="Optima"/>
                <a:cs typeface="Optima"/>
                <a:sym typeface="Optima"/>
              </a:defRPr>
            </a:pPr>
            <a:r>
              <a:t>children (R. Miller 12), others note that the advantages for medical research outweigh this consideration (A. Miller 46).</a:t>
            </a:r>
          </a:p>
        </p:txBody>
      </p:sp>
      <p:grpSp>
        <p:nvGrpSpPr>
          <p:cNvPr id="322" name="Group 322"/>
          <p:cNvGrpSpPr/>
          <p:nvPr/>
        </p:nvGrpSpPr>
        <p:grpSpPr>
          <a:xfrm>
            <a:off x="1605279" y="-1"/>
            <a:ext cx="9956802" cy="2876410"/>
            <a:chOff x="0" y="0"/>
            <a:chExt cx="9956800" cy="2876408"/>
          </a:xfrm>
        </p:grpSpPr>
        <p:grpSp>
          <p:nvGrpSpPr>
            <p:cNvPr id="320" name="Group 320"/>
            <p:cNvGrpSpPr/>
            <p:nvPr/>
          </p:nvGrpSpPr>
          <p:grpSpPr>
            <a:xfrm>
              <a:off x="-1" y="0"/>
              <a:ext cx="9631682" cy="2876409"/>
              <a:chOff x="0" y="0"/>
              <a:chExt cx="9631680" cy="2876408"/>
            </a:xfrm>
          </p:grpSpPr>
          <p:sp>
            <p:nvSpPr>
              <p:cNvPr id="318" name="Shape 318"/>
              <p:cNvSpPr/>
              <p:nvPr/>
            </p:nvSpPr>
            <p:spPr>
              <a:xfrm>
                <a:off x="0" y="1013743"/>
                <a:ext cx="9631681" cy="1237263"/>
              </a:xfrm>
              <a:prstGeom prst="rect">
                <a:avLst/>
              </a:prstGeom>
              <a:solidFill>
                <a:srgbClr val="F28B16"/>
              </a:solidFill>
              <a:ln w="12700" cap="flat">
                <a:solidFill>
                  <a:srgbClr val="9FD62E"/>
                </a:solidFill>
                <a:prstDash val="solid"/>
                <a:round/>
              </a:ln>
              <a:effectLst>
                <a:outerShdw sx="100000" sy="100000" kx="0" ky="0" algn="b" rotWithShape="0" blurRad="50800" dist="25400" dir="5400000">
                  <a:srgbClr val="808080">
                    <a:alpha val="34997"/>
                  </a:srgbClr>
                </a:outerShdw>
              </a:effectLst>
            </p:spPr>
            <p:txBody>
              <a:bodyPr wrap="square" lIns="65023" tIns="65023" rIns="65023" bIns="65023" numCol="1" anchor="ctr">
                <a:noAutofit/>
              </a:bodyPr>
              <a:lstStyle/>
              <a:p>
                <a:pPr defTabSz="650240">
                  <a:defRPr>
                    <a:solidFill>
                      <a:srgbClr val="FFFFFF"/>
                    </a:solidFill>
                    <a:latin typeface="Book Antiqua"/>
                    <a:ea typeface="Book Antiqua"/>
                    <a:cs typeface="Book Antiqua"/>
                    <a:sym typeface="Book Antiqua"/>
                  </a:defRPr>
                </a:pPr>
              </a:p>
            </p:txBody>
          </p:sp>
          <p:pic>
            <p:nvPicPr>
              <p:cNvPr id="319" name="High-Rez-OWL-Logo.png" descr="High-Rez-OWL-Logo.png"/>
              <p:cNvPicPr>
                <a:picLocks noChangeAspect="1"/>
              </p:cNvPicPr>
              <p:nvPr/>
            </p:nvPicPr>
            <p:blipFill>
              <a:blip r:embed="rId3">
                <a:extLst/>
              </a:blip>
              <a:stretch>
                <a:fillRect/>
              </a:stretch>
            </p:blipFill>
            <p:spPr>
              <a:xfrm>
                <a:off x="0" y="0"/>
                <a:ext cx="4514285" cy="2876409"/>
              </a:xfrm>
              <a:prstGeom prst="rect">
                <a:avLst/>
              </a:prstGeom>
              <a:ln w="12700" cap="flat">
                <a:noFill/>
                <a:miter lim="400000"/>
              </a:ln>
              <a:effectLst/>
            </p:spPr>
          </p:pic>
        </p:grpSp>
        <p:sp>
          <p:nvSpPr>
            <p:cNvPr id="321" name="Shape 321"/>
            <p:cNvSpPr/>
            <p:nvPr/>
          </p:nvSpPr>
          <p:spPr>
            <a:xfrm>
              <a:off x="4615629" y="1299162"/>
              <a:ext cx="5341172" cy="650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650240">
                <a:defRPr sz="3400">
                  <a:solidFill>
                    <a:srgbClr val="000000"/>
                  </a:solidFill>
                  <a:latin typeface="Book Antiqua"/>
                  <a:ea typeface="Book Antiqua"/>
                  <a:cs typeface="Book Antiqua"/>
                  <a:sym typeface="Book Antiqua"/>
                </a:defRPr>
              </a:lvl1pPr>
            </a:lstStyle>
            <a:p>
              <a:pPr/>
              <a:r>
                <a:t>Other In-Text Citations 1</a:t>
              </a:r>
            </a:p>
          </p:txBody>
        </p:sp>
      </p:gr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6" name="Shape 326"/>
          <p:cNvSpPr/>
          <p:nvPr/>
        </p:nvSpPr>
        <p:spPr>
          <a:xfrm>
            <a:off x="839893" y="2838026"/>
            <a:ext cx="11325014" cy="6634331"/>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algn="l" defTabSz="650240">
              <a:lnSpc>
                <a:spcPct val="160000"/>
              </a:lnSpc>
              <a:defRPr b="1" sz="3400">
                <a:solidFill>
                  <a:srgbClr val="000000"/>
                </a:solidFill>
                <a:latin typeface="Optima"/>
                <a:ea typeface="Optima"/>
                <a:cs typeface="Optima"/>
                <a:sym typeface="Optima"/>
              </a:defRPr>
            </a:pPr>
            <a:r>
              <a:t>Work by Multiple Authors</a:t>
            </a:r>
          </a:p>
          <a:p>
            <a:pPr algn="l" defTabSz="650240">
              <a:lnSpc>
                <a:spcPct val="160000"/>
              </a:lnSpc>
              <a:defRPr i="1" sz="2800">
                <a:solidFill>
                  <a:srgbClr val="000000"/>
                </a:solidFill>
                <a:latin typeface="Optima"/>
                <a:ea typeface="Optima"/>
                <a:cs typeface="Optima"/>
                <a:sym typeface="Optima"/>
              </a:defRPr>
            </a:pPr>
            <a:r>
              <a:t>In-text Examples:</a:t>
            </a:r>
          </a:p>
          <a:p>
            <a:pPr algn="l" defTabSz="650240">
              <a:defRPr sz="2800">
                <a:solidFill>
                  <a:srgbClr val="0070C0"/>
                </a:solidFill>
                <a:latin typeface="Optima"/>
                <a:ea typeface="Optima"/>
                <a:cs typeface="Optima"/>
                <a:sym typeface="Optima"/>
              </a:defRPr>
            </a:pPr>
            <a:r>
              <a:t>Smith et al. argues that tougher gun control is not needed in the United States (76).</a:t>
            </a:r>
          </a:p>
          <a:p>
            <a:pPr algn="l" defTabSz="650240">
              <a:defRPr sz="2800">
                <a:solidFill>
                  <a:srgbClr val="0070C0"/>
                </a:solidFill>
                <a:latin typeface="Optima"/>
                <a:ea typeface="Optima"/>
                <a:cs typeface="Optima"/>
                <a:sym typeface="Optima"/>
              </a:defRPr>
            </a:pPr>
          </a:p>
          <a:p>
            <a:pPr algn="l" defTabSz="650240">
              <a:spcBef>
                <a:spcPts val="5600"/>
              </a:spcBef>
              <a:defRPr sz="2800">
                <a:solidFill>
                  <a:srgbClr val="0070C0"/>
                </a:solidFill>
                <a:latin typeface="Optima"/>
                <a:ea typeface="Optima"/>
                <a:cs typeface="Optima"/>
                <a:sym typeface="Optima"/>
              </a:defRPr>
            </a:pPr>
            <a:r>
              <a:t>The authors state: </a:t>
            </a:r>
            <a:r>
              <a:t>“</a:t>
            </a:r>
            <a:r>
              <a:t>Tighter gun control in the United States erodes Second Amendment rights</a:t>
            </a:r>
            <a:r>
              <a:t>”</a:t>
            </a:r>
            <a:r>
              <a:t> (Smith et al. 76).</a:t>
            </a:r>
          </a:p>
          <a:p>
            <a:pPr algn="l" defTabSz="650240">
              <a:spcBef>
                <a:spcPts val="5600"/>
              </a:spcBef>
              <a:defRPr sz="2800">
                <a:solidFill>
                  <a:srgbClr val="0070C0"/>
                </a:solidFill>
                <a:latin typeface="Optima"/>
                <a:ea typeface="Optima"/>
                <a:cs typeface="Optima"/>
                <a:sym typeface="Optima"/>
              </a:defRPr>
            </a:pPr>
            <a:r>
              <a:t>A 2016 study suggests that stricter gun control in the United States will significantly prevent accidental shootings (Strong and Ellis 23).  </a:t>
            </a:r>
          </a:p>
        </p:txBody>
      </p:sp>
      <p:grpSp>
        <p:nvGrpSpPr>
          <p:cNvPr id="331" name="Group 331"/>
          <p:cNvGrpSpPr/>
          <p:nvPr/>
        </p:nvGrpSpPr>
        <p:grpSpPr>
          <a:xfrm>
            <a:off x="1605279" y="-1"/>
            <a:ext cx="10175806" cy="2876410"/>
            <a:chOff x="0" y="0"/>
            <a:chExt cx="10175804" cy="2876408"/>
          </a:xfrm>
        </p:grpSpPr>
        <p:grpSp>
          <p:nvGrpSpPr>
            <p:cNvPr id="329" name="Group 329"/>
            <p:cNvGrpSpPr/>
            <p:nvPr/>
          </p:nvGrpSpPr>
          <p:grpSpPr>
            <a:xfrm>
              <a:off x="-1" y="0"/>
              <a:ext cx="9633940" cy="2876409"/>
              <a:chOff x="0" y="0"/>
              <a:chExt cx="9633938" cy="2876408"/>
            </a:xfrm>
          </p:grpSpPr>
          <p:sp>
            <p:nvSpPr>
              <p:cNvPr id="327" name="Shape 327"/>
              <p:cNvSpPr/>
              <p:nvPr/>
            </p:nvSpPr>
            <p:spPr>
              <a:xfrm>
                <a:off x="0" y="1013743"/>
                <a:ext cx="9633939" cy="1237263"/>
              </a:xfrm>
              <a:prstGeom prst="rect">
                <a:avLst/>
              </a:prstGeom>
              <a:solidFill>
                <a:srgbClr val="F28B16"/>
              </a:solidFill>
              <a:ln w="12700" cap="flat">
                <a:solidFill>
                  <a:srgbClr val="9FD62E"/>
                </a:solidFill>
                <a:prstDash val="solid"/>
                <a:round/>
              </a:ln>
              <a:effectLst>
                <a:outerShdw sx="100000" sy="100000" kx="0" ky="0" algn="b" rotWithShape="0" blurRad="50800" dist="25400" dir="5400000">
                  <a:srgbClr val="808080">
                    <a:alpha val="34997"/>
                  </a:srgbClr>
                </a:outerShdw>
              </a:effectLst>
            </p:spPr>
            <p:txBody>
              <a:bodyPr wrap="square" lIns="65023" tIns="65023" rIns="65023" bIns="65023" numCol="1" anchor="ctr">
                <a:noAutofit/>
              </a:bodyPr>
              <a:lstStyle/>
              <a:p>
                <a:pPr defTabSz="650240">
                  <a:defRPr>
                    <a:solidFill>
                      <a:srgbClr val="FFFFFF"/>
                    </a:solidFill>
                    <a:latin typeface="Book Antiqua"/>
                    <a:ea typeface="Book Antiqua"/>
                    <a:cs typeface="Book Antiqua"/>
                    <a:sym typeface="Book Antiqua"/>
                  </a:defRPr>
                </a:pPr>
              </a:p>
            </p:txBody>
          </p:sp>
          <p:pic>
            <p:nvPicPr>
              <p:cNvPr id="328" name="High-Rez-OWL-Logo.png" descr="High-Rez-OWL-Logo.png"/>
              <p:cNvPicPr>
                <a:picLocks noChangeAspect="1"/>
              </p:cNvPicPr>
              <p:nvPr/>
            </p:nvPicPr>
            <p:blipFill>
              <a:blip r:embed="rId3">
                <a:extLst/>
              </a:blip>
              <a:stretch>
                <a:fillRect/>
              </a:stretch>
            </p:blipFill>
            <p:spPr>
              <a:xfrm>
                <a:off x="0" y="0"/>
                <a:ext cx="4514570" cy="2876409"/>
              </a:xfrm>
              <a:prstGeom prst="rect">
                <a:avLst/>
              </a:prstGeom>
              <a:ln w="12700" cap="flat">
                <a:noFill/>
                <a:miter lim="400000"/>
              </a:ln>
              <a:effectLst/>
            </p:spPr>
          </p:pic>
        </p:grpSp>
        <p:sp>
          <p:nvSpPr>
            <p:cNvPr id="330" name="Shape 330"/>
            <p:cNvSpPr/>
            <p:nvPr/>
          </p:nvSpPr>
          <p:spPr>
            <a:xfrm>
              <a:off x="4615918" y="1299162"/>
              <a:ext cx="5559887" cy="650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650240">
                <a:defRPr sz="3400">
                  <a:solidFill>
                    <a:srgbClr val="000000"/>
                  </a:solidFill>
                  <a:latin typeface="Book Antiqua"/>
                  <a:ea typeface="Book Antiqua"/>
                  <a:cs typeface="Book Antiqua"/>
                  <a:sym typeface="Book Antiqua"/>
                </a:defRPr>
              </a:lvl1pPr>
            </a:lstStyle>
            <a:p>
              <a:pPr/>
              <a:r>
                <a:t>Other In-Text Citations 2</a:t>
              </a:r>
            </a:p>
          </p:txBody>
        </p:sp>
      </p:gr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5" name="Shape 335"/>
          <p:cNvSpPr/>
          <p:nvPr/>
        </p:nvSpPr>
        <p:spPr>
          <a:xfrm>
            <a:off x="778933" y="3068319"/>
            <a:ext cx="11446935" cy="5468815"/>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algn="l" defTabSz="650240">
              <a:defRPr b="1" sz="3400">
                <a:solidFill>
                  <a:srgbClr val="000000"/>
                </a:solidFill>
                <a:latin typeface="Optima"/>
                <a:ea typeface="Optima"/>
                <a:cs typeface="Optima"/>
                <a:sym typeface="Optima"/>
              </a:defRPr>
            </a:pPr>
            <a:r>
              <a:t>Citing Indirect Sources</a:t>
            </a:r>
          </a:p>
          <a:p>
            <a:pPr algn="l" defTabSz="650240">
              <a:defRPr i="1" sz="2800">
                <a:solidFill>
                  <a:srgbClr val="000000"/>
                </a:solidFill>
                <a:latin typeface="Optima"/>
                <a:ea typeface="Optima"/>
                <a:cs typeface="Optima"/>
                <a:sym typeface="Optima"/>
              </a:defRPr>
            </a:pPr>
            <a:r>
              <a:t>In-text example:</a:t>
            </a:r>
          </a:p>
          <a:p>
            <a:pPr algn="l" defTabSz="650240">
              <a:defRPr sz="500">
                <a:solidFill>
                  <a:srgbClr val="C0504D"/>
                </a:solidFill>
                <a:latin typeface="Optima"/>
                <a:ea typeface="Optima"/>
                <a:cs typeface="Optima"/>
                <a:sym typeface="Optima"/>
              </a:defRPr>
            </a:pPr>
          </a:p>
          <a:p>
            <a:pPr algn="l" defTabSz="650240">
              <a:defRPr sz="2800">
                <a:solidFill>
                  <a:srgbClr val="0070C0"/>
                </a:solidFill>
                <a:latin typeface="Optima"/>
                <a:ea typeface="Optima"/>
                <a:cs typeface="Optima"/>
                <a:sym typeface="Optima"/>
              </a:defRPr>
            </a:pPr>
            <a:r>
              <a:t>Ravitch argues that high schools are pressured to act as </a:t>
            </a:r>
            <a:r>
              <a:t>“</a:t>
            </a:r>
            <a:r>
              <a:t>social service centers, and they don't do that well</a:t>
            </a:r>
            <a:r>
              <a:t>”</a:t>
            </a:r>
            <a:r>
              <a:t> (qtd. in Weisman 259).</a:t>
            </a:r>
          </a:p>
          <a:p>
            <a:pPr algn="l" defTabSz="650240">
              <a:defRPr sz="2800">
                <a:solidFill>
                  <a:srgbClr val="000000"/>
                </a:solidFill>
                <a:latin typeface="Optima"/>
                <a:ea typeface="Optima"/>
                <a:cs typeface="Optima"/>
                <a:sym typeface="Optima"/>
              </a:defRPr>
            </a:pPr>
          </a:p>
          <a:p>
            <a:pPr algn="l" defTabSz="650240">
              <a:lnSpc>
                <a:spcPct val="150000"/>
              </a:lnSpc>
              <a:defRPr b="1" sz="3400">
                <a:solidFill>
                  <a:srgbClr val="000000"/>
                </a:solidFill>
                <a:latin typeface="Optima"/>
                <a:ea typeface="Optima"/>
                <a:cs typeface="Optima"/>
                <a:sym typeface="Optima"/>
              </a:defRPr>
            </a:pPr>
            <a:r>
              <a:t>Multiple Citations</a:t>
            </a:r>
          </a:p>
          <a:p>
            <a:pPr algn="l" defTabSz="650240">
              <a:defRPr i="1" sz="2800">
                <a:solidFill>
                  <a:srgbClr val="000000"/>
                </a:solidFill>
                <a:latin typeface="Optima"/>
                <a:ea typeface="Optima"/>
                <a:cs typeface="Optima"/>
                <a:sym typeface="Optima"/>
              </a:defRPr>
            </a:pPr>
            <a:r>
              <a:t>In-text example:</a:t>
            </a:r>
          </a:p>
          <a:p>
            <a:pPr algn="l" defTabSz="650240">
              <a:defRPr i="1" sz="2800">
                <a:solidFill>
                  <a:srgbClr val="0070C0"/>
                </a:solidFill>
                <a:latin typeface="Optima"/>
                <a:ea typeface="Optima"/>
                <a:cs typeface="Optima"/>
                <a:sym typeface="Optima"/>
              </a:defRPr>
            </a:pPr>
            <a:r>
              <a:t>Romeo and Juliet </a:t>
            </a:r>
            <a:r>
              <a:rPr i="0"/>
              <a:t>presents an opposition between two worlds: </a:t>
            </a:r>
            <a:r>
              <a:rPr i="0"/>
              <a:t>“</a:t>
            </a:r>
            <a:r>
              <a:rPr i="0"/>
              <a:t>the world of the everyday… and the world of romance.</a:t>
            </a:r>
            <a:r>
              <a:rPr i="0"/>
              <a:t>”</a:t>
            </a:r>
            <a:r>
              <a:rPr i="0"/>
              <a:t> Although the two lovers are part of the world of romance, their language of love nevertheless becomes </a:t>
            </a:r>
            <a:r>
              <a:rPr i="0"/>
              <a:t>“</a:t>
            </a:r>
            <a:r>
              <a:rPr i="0"/>
              <a:t>fully responsive to the tang of actuality</a:t>
            </a:r>
            <a:r>
              <a:rPr i="0"/>
              <a:t>”</a:t>
            </a:r>
            <a:r>
              <a:rPr i="0"/>
              <a:t> (Zender 138, 141).</a:t>
            </a:r>
          </a:p>
        </p:txBody>
      </p:sp>
      <p:grpSp>
        <p:nvGrpSpPr>
          <p:cNvPr id="340" name="Group 340"/>
          <p:cNvGrpSpPr/>
          <p:nvPr/>
        </p:nvGrpSpPr>
        <p:grpSpPr>
          <a:xfrm>
            <a:off x="1605279" y="-1"/>
            <a:ext cx="10175806" cy="2876410"/>
            <a:chOff x="0" y="0"/>
            <a:chExt cx="10175804" cy="2876408"/>
          </a:xfrm>
        </p:grpSpPr>
        <p:grpSp>
          <p:nvGrpSpPr>
            <p:cNvPr id="338" name="Group 338"/>
            <p:cNvGrpSpPr/>
            <p:nvPr/>
          </p:nvGrpSpPr>
          <p:grpSpPr>
            <a:xfrm>
              <a:off x="-1" y="0"/>
              <a:ext cx="9633940" cy="2876409"/>
              <a:chOff x="0" y="0"/>
              <a:chExt cx="9633938" cy="2876408"/>
            </a:xfrm>
          </p:grpSpPr>
          <p:sp>
            <p:nvSpPr>
              <p:cNvPr id="336" name="Shape 336"/>
              <p:cNvSpPr/>
              <p:nvPr/>
            </p:nvSpPr>
            <p:spPr>
              <a:xfrm>
                <a:off x="0" y="1013743"/>
                <a:ext cx="9633939" cy="1237263"/>
              </a:xfrm>
              <a:prstGeom prst="rect">
                <a:avLst/>
              </a:prstGeom>
              <a:solidFill>
                <a:srgbClr val="F28B16"/>
              </a:solidFill>
              <a:ln w="12700" cap="flat">
                <a:solidFill>
                  <a:srgbClr val="9FD62E"/>
                </a:solidFill>
                <a:prstDash val="solid"/>
                <a:round/>
              </a:ln>
              <a:effectLst>
                <a:outerShdw sx="100000" sy="100000" kx="0" ky="0" algn="b" rotWithShape="0" blurRad="50800" dist="25400" dir="5400000">
                  <a:srgbClr val="808080">
                    <a:alpha val="34997"/>
                  </a:srgbClr>
                </a:outerShdw>
              </a:effectLst>
            </p:spPr>
            <p:txBody>
              <a:bodyPr wrap="square" lIns="65023" tIns="65023" rIns="65023" bIns="65023" numCol="1" anchor="ctr">
                <a:noAutofit/>
              </a:bodyPr>
              <a:lstStyle/>
              <a:p>
                <a:pPr defTabSz="650240">
                  <a:defRPr>
                    <a:solidFill>
                      <a:srgbClr val="FFFFFF"/>
                    </a:solidFill>
                    <a:latin typeface="Book Antiqua"/>
                    <a:ea typeface="Book Antiqua"/>
                    <a:cs typeface="Book Antiqua"/>
                    <a:sym typeface="Book Antiqua"/>
                  </a:defRPr>
                </a:pPr>
              </a:p>
            </p:txBody>
          </p:sp>
          <p:pic>
            <p:nvPicPr>
              <p:cNvPr id="337" name="High-Rez-OWL-Logo.png" descr="High-Rez-OWL-Logo.png"/>
              <p:cNvPicPr>
                <a:picLocks noChangeAspect="1"/>
              </p:cNvPicPr>
              <p:nvPr/>
            </p:nvPicPr>
            <p:blipFill>
              <a:blip r:embed="rId3">
                <a:extLst/>
              </a:blip>
              <a:stretch>
                <a:fillRect/>
              </a:stretch>
            </p:blipFill>
            <p:spPr>
              <a:xfrm>
                <a:off x="0" y="0"/>
                <a:ext cx="4514570" cy="2876409"/>
              </a:xfrm>
              <a:prstGeom prst="rect">
                <a:avLst/>
              </a:prstGeom>
              <a:ln w="12700" cap="flat">
                <a:noFill/>
                <a:miter lim="400000"/>
              </a:ln>
              <a:effectLst/>
            </p:spPr>
          </p:pic>
        </p:grpSp>
        <p:sp>
          <p:nvSpPr>
            <p:cNvPr id="339" name="Shape 339"/>
            <p:cNvSpPr/>
            <p:nvPr/>
          </p:nvSpPr>
          <p:spPr>
            <a:xfrm>
              <a:off x="4615918" y="1299162"/>
              <a:ext cx="5559887" cy="650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650240">
                <a:defRPr sz="3400">
                  <a:solidFill>
                    <a:srgbClr val="000000"/>
                  </a:solidFill>
                  <a:latin typeface="Book Antiqua"/>
                  <a:ea typeface="Book Antiqua"/>
                  <a:cs typeface="Book Antiqua"/>
                  <a:sym typeface="Book Antiqua"/>
                </a:defRPr>
              </a:lvl1pPr>
            </a:lstStyle>
            <a:p>
              <a:pPr/>
              <a:r>
                <a:t>Other In-Text Citations 5</a:t>
              </a:r>
            </a:p>
          </p:txBody>
        </p:sp>
      </p:gr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Shape 344"/>
          <p:cNvSpPr/>
          <p:nvPr/>
        </p:nvSpPr>
        <p:spPr>
          <a:xfrm>
            <a:off x="846666" y="2964462"/>
            <a:ext cx="11311468" cy="5901892"/>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algn="l" defTabSz="650240">
              <a:lnSpc>
                <a:spcPct val="150000"/>
              </a:lnSpc>
              <a:defRPr b="1" sz="3400">
                <a:solidFill>
                  <a:srgbClr val="000000"/>
                </a:solidFill>
                <a:latin typeface="Optima"/>
                <a:ea typeface="Optima"/>
                <a:cs typeface="Optima"/>
                <a:sym typeface="Optima"/>
              </a:defRPr>
            </a:pPr>
            <a:r>
              <a:t>Sources without page numbers</a:t>
            </a:r>
          </a:p>
          <a:p>
            <a:pPr algn="l" defTabSz="650240">
              <a:lnSpc>
                <a:spcPct val="150000"/>
              </a:lnSpc>
              <a:defRPr i="1" sz="2800">
                <a:solidFill>
                  <a:srgbClr val="000000"/>
                </a:solidFill>
                <a:latin typeface="Optima"/>
                <a:ea typeface="Optima"/>
                <a:cs typeface="Optima"/>
                <a:sym typeface="Optima"/>
              </a:defRPr>
            </a:pPr>
            <a:r>
              <a:t>In-text example:</a:t>
            </a:r>
          </a:p>
          <a:p>
            <a:pPr algn="l" defTabSz="650240">
              <a:lnSpc>
                <a:spcPct val="150000"/>
              </a:lnSpc>
              <a:defRPr sz="2800">
                <a:solidFill>
                  <a:srgbClr val="0070C0"/>
                </a:solidFill>
                <a:latin typeface="Optima"/>
                <a:ea typeface="Optima"/>
                <a:cs typeface="Optima"/>
                <a:sym typeface="Optima"/>
              </a:defRPr>
            </a:pPr>
            <a:r>
              <a:t>Disability activism should work toward “creating a habitable space for all beings” (Garland-Thomson).</a:t>
            </a:r>
          </a:p>
          <a:p>
            <a:pPr algn="l" defTabSz="650240">
              <a:lnSpc>
                <a:spcPct val="150000"/>
              </a:lnSpc>
              <a:defRPr i="1">
                <a:solidFill>
                  <a:srgbClr val="000000"/>
                </a:solidFill>
                <a:latin typeface="Optima"/>
                <a:ea typeface="Optima"/>
                <a:cs typeface="Optima"/>
                <a:sym typeface="Optima"/>
              </a:defRPr>
            </a:pPr>
          </a:p>
          <a:p>
            <a:pPr algn="l" defTabSz="650240">
              <a:lnSpc>
                <a:spcPct val="150000"/>
              </a:lnSpc>
              <a:defRPr i="1" sz="2800">
                <a:solidFill>
                  <a:srgbClr val="000000"/>
                </a:solidFill>
                <a:latin typeface="Optima"/>
                <a:ea typeface="Optima"/>
                <a:cs typeface="Optima"/>
                <a:sym typeface="Optima"/>
              </a:defRPr>
            </a:pPr>
            <a:r>
              <a:t>Corresponding works-cited entry:</a:t>
            </a:r>
          </a:p>
          <a:p>
            <a:pPr algn="l" defTabSz="650240">
              <a:defRPr sz="500">
                <a:solidFill>
                  <a:srgbClr val="0070C0"/>
                </a:solidFill>
                <a:latin typeface="Optima"/>
                <a:ea typeface="Optima"/>
                <a:cs typeface="Optima"/>
                <a:sym typeface="Optima"/>
              </a:defRPr>
            </a:pPr>
          </a:p>
          <a:p>
            <a:pPr algn="l" defTabSz="650240">
              <a:lnSpc>
                <a:spcPct val="150000"/>
              </a:lnSpc>
              <a:defRPr sz="2800">
                <a:solidFill>
                  <a:srgbClr val="0070C0"/>
                </a:solidFill>
                <a:latin typeface="Optima"/>
                <a:ea typeface="Optima"/>
                <a:cs typeface="Optima"/>
                <a:sym typeface="Optima"/>
              </a:defRPr>
            </a:pPr>
            <a:r>
              <a:t>Garland-Thomson, Rosemarie. </a:t>
            </a:r>
            <a:r>
              <a:t>“</a:t>
            </a:r>
            <a:r>
              <a:t>Habitable Worlds.</a:t>
            </a:r>
            <a:r>
              <a:t>”</a:t>
            </a:r>
            <a:r>
              <a:t> Critical Disability </a:t>
            </a:r>
          </a:p>
          <a:p>
            <a:pPr algn="l" defTabSz="650240">
              <a:lnSpc>
                <a:spcPct val="150000"/>
              </a:lnSpc>
              <a:defRPr sz="2800">
                <a:solidFill>
                  <a:srgbClr val="0070C0"/>
                </a:solidFill>
                <a:latin typeface="Optima"/>
                <a:ea typeface="Optima"/>
                <a:cs typeface="Optima"/>
                <a:sym typeface="Optima"/>
              </a:defRPr>
            </a:pPr>
            <a:r>
              <a:t>     Studies Symposium. Feb. 2016, Purdue University, Indiana.  </a:t>
            </a:r>
          </a:p>
          <a:p>
            <a:pPr algn="l" defTabSz="650240">
              <a:lnSpc>
                <a:spcPct val="150000"/>
              </a:lnSpc>
              <a:defRPr sz="2800">
                <a:solidFill>
                  <a:srgbClr val="0070C0"/>
                </a:solidFill>
                <a:latin typeface="Optima"/>
                <a:ea typeface="Optima"/>
                <a:cs typeface="Optima"/>
                <a:sym typeface="Optima"/>
              </a:defRPr>
            </a:pPr>
            <a:r>
              <a:t>     Address.</a:t>
            </a:r>
          </a:p>
        </p:txBody>
      </p:sp>
      <p:grpSp>
        <p:nvGrpSpPr>
          <p:cNvPr id="349" name="Group 349"/>
          <p:cNvGrpSpPr/>
          <p:nvPr/>
        </p:nvGrpSpPr>
        <p:grpSpPr>
          <a:xfrm>
            <a:off x="1605279" y="-1"/>
            <a:ext cx="10175806" cy="2876410"/>
            <a:chOff x="0" y="0"/>
            <a:chExt cx="10175804" cy="2876408"/>
          </a:xfrm>
        </p:grpSpPr>
        <p:grpSp>
          <p:nvGrpSpPr>
            <p:cNvPr id="347" name="Group 347"/>
            <p:cNvGrpSpPr/>
            <p:nvPr/>
          </p:nvGrpSpPr>
          <p:grpSpPr>
            <a:xfrm>
              <a:off x="-1" y="0"/>
              <a:ext cx="9633940" cy="2876409"/>
              <a:chOff x="0" y="0"/>
              <a:chExt cx="9633938" cy="2876408"/>
            </a:xfrm>
          </p:grpSpPr>
          <p:sp>
            <p:nvSpPr>
              <p:cNvPr id="345" name="Shape 345"/>
              <p:cNvSpPr/>
              <p:nvPr/>
            </p:nvSpPr>
            <p:spPr>
              <a:xfrm>
                <a:off x="0" y="1013743"/>
                <a:ext cx="9633939" cy="1237263"/>
              </a:xfrm>
              <a:prstGeom prst="rect">
                <a:avLst/>
              </a:prstGeom>
              <a:solidFill>
                <a:srgbClr val="F28B16"/>
              </a:solidFill>
              <a:ln w="12700" cap="flat">
                <a:solidFill>
                  <a:srgbClr val="9FD62E"/>
                </a:solidFill>
                <a:prstDash val="solid"/>
                <a:round/>
              </a:ln>
              <a:effectLst>
                <a:outerShdw sx="100000" sy="100000" kx="0" ky="0" algn="b" rotWithShape="0" blurRad="50800" dist="25400" dir="5400000">
                  <a:srgbClr val="808080">
                    <a:alpha val="34997"/>
                  </a:srgbClr>
                </a:outerShdw>
              </a:effectLst>
            </p:spPr>
            <p:txBody>
              <a:bodyPr wrap="square" lIns="65023" tIns="65023" rIns="65023" bIns="65023" numCol="1" anchor="ctr">
                <a:noAutofit/>
              </a:bodyPr>
              <a:lstStyle/>
              <a:p>
                <a:pPr defTabSz="650240">
                  <a:defRPr>
                    <a:solidFill>
                      <a:srgbClr val="FFFFFF"/>
                    </a:solidFill>
                    <a:latin typeface="Book Antiqua"/>
                    <a:ea typeface="Book Antiqua"/>
                    <a:cs typeface="Book Antiqua"/>
                    <a:sym typeface="Book Antiqua"/>
                  </a:defRPr>
                </a:pPr>
              </a:p>
            </p:txBody>
          </p:sp>
          <p:pic>
            <p:nvPicPr>
              <p:cNvPr id="346" name="High-Rez-OWL-Logo.png" descr="High-Rez-OWL-Logo.png"/>
              <p:cNvPicPr>
                <a:picLocks noChangeAspect="1"/>
              </p:cNvPicPr>
              <p:nvPr/>
            </p:nvPicPr>
            <p:blipFill>
              <a:blip r:embed="rId3">
                <a:extLst/>
              </a:blip>
              <a:stretch>
                <a:fillRect/>
              </a:stretch>
            </p:blipFill>
            <p:spPr>
              <a:xfrm>
                <a:off x="0" y="0"/>
                <a:ext cx="4514570" cy="2876409"/>
              </a:xfrm>
              <a:prstGeom prst="rect">
                <a:avLst/>
              </a:prstGeom>
              <a:ln w="12700" cap="flat">
                <a:noFill/>
                <a:miter lim="400000"/>
              </a:ln>
              <a:effectLst/>
            </p:spPr>
          </p:pic>
        </p:grpSp>
        <p:sp>
          <p:nvSpPr>
            <p:cNvPr id="348" name="Shape 348"/>
            <p:cNvSpPr/>
            <p:nvPr/>
          </p:nvSpPr>
          <p:spPr>
            <a:xfrm>
              <a:off x="4615918" y="1299162"/>
              <a:ext cx="5559887" cy="650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650240">
                <a:defRPr sz="3400">
                  <a:solidFill>
                    <a:srgbClr val="000000"/>
                  </a:solidFill>
                  <a:latin typeface="Book Antiqua"/>
                  <a:ea typeface="Book Antiqua"/>
                  <a:cs typeface="Book Antiqua"/>
                  <a:sym typeface="Book Antiqua"/>
                </a:defRPr>
              </a:lvl1pPr>
            </a:lstStyle>
            <a:p>
              <a:pPr/>
              <a:r>
                <a:t>Other In-Text Citations 7</a:t>
              </a:r>
            </a:p>
          </p:txBody>
        </p:sp>
      </p:gr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3" name="Shape 353"/>
          <p:cNvSpPr/>
          <p:nvPr>
            <p:ph type="title"/>
          </p:nvPr>
        </p:nvSpPr>
        <p:spPr>
          <a:xfrm>
            <a:off x="508000" y="705908"/>
            <a:ext cx="11988800" cy="1219201"/>
          </a:xfrm>
          <a:prstGeom prst="rect">
            <a:avLst/>
          </a:prstGeom>
        </p:spPr>
        <p:txBody>
          <a:bodyPr/>
          <a:lstStyle>
            <a:lvl1pPr>
              <a:defRPr>
                <a:solidFill>
                  <a:srgbClr val="000000"/>
                </a:solidFill>
                <a:latin typeface="Bodoni SvtyTwo ITC TT-Bold"/>
                <a:ea typeface="Bodoni SvtyTwo ITC TT-Bold"/>
                <a:cs typeface="Bodoni SvtyTwo ITC TT-Bold"/>
                <a:sym typeface="Bodoni SvtyTwo ITC TT-Bold"/>
              </a:defRPr>
            </a:lvl1pPr>
          </a:lstStyle>
          <a:p>
            <a:pPr/>
            <a:r>
              <a:t>Bell Ringer</a:t>
            </a:r>
          </a:p>
        </p:txBody>
      </p:sp>
      <p:sp>
        <p:nvSpPr>
          <p:cNvPr id="354" name="Shape 354"/>
          <p:cNvSpPr/>
          <p:nvPr>
            <p:ph type="body" idx="1"/>
          </p:nvPr>
        </p:nvSpPr>
        <p:spPr>
          <a:xfrm>
            <a:off x="508000" y="2868083"/>
            <a:ext cx="11988800" cy="6096001"/>
          </a:xfrm>
          <a:prstGeom prst="rect">
            <a:avLst/>
          </a:prstGeom>
        </p:spPr>
        <p:txBody>
          <a:bodyPr/>
          <a:lstStyle/>
          <a:p>
            <a:pPr marL="457199" indent="-227964" defTabSz="457200">
              <a:lnSpc>
                <a:spcPct val="115000"/>
              </a:lnSpc>
              <a:spcBef>
                <a:spcPts val="1000"/>
              </a:spcBef>
              <a:buClrTx/>
              <a:buSzPct val="100000"/>
              <a:buFontTx/>
              <a:buAutoNum type="arabicPeriod" startAt="1"/>
              <a:defRPr b="1" sz="5700">
                <a:solidFill>
                  <a:srgbClr val="000000"/>
                </a:solidFill>
                <a:uFill>
                  <a:solidFill>
                    <a:srgbClr val="000000"/>
                  </a:solidFill>
                </a:uFill>
                <a:latin typeface="Calibri"/>
                <a:ea typeface="Calibri"/>
                <a:cs typeface="Calibri"/>
                <a:sym typeface="Calibri"/>
              </a:defRPr>
            </a:pPr>
            <a:r>
              <a:t>Should individuals or groups be able to ban or censor books from teenagers?</a:t>
            </a:r>
          </a:p>
          <a:p>
            <a:pPr marL="457199" indent="-227964" defTabSz="457200">
              <a:lnSpc>
                <a:spcPct val="115000"/>
              </a:lnSpc>
              <a:spcBef>
                <a:spcPts val="1000"/>
              </a:spcBef>
              <a:buClrTx/>
              <a:buSzPct val="100000"/>
              <a:buFontTx/>
              <a:buAutoNum type="arabicPeriod" startAt="1"/>
              <a:defRPr b="1" sz="5700">
                <a:solidFill>
                  <a:srgbClr val="000000"/>
                </a:solidFill>
                <a:uFill>
                  <a:solidFill>
                    <a:srgbClr val="000000"/>
                  </a:solidFill>
                </a:uFill>
                <a:latin typeface="Calibri"/>
                <a:ea typeface="Calibri"/>
                <a:cs typeface="Calibri"/>
                <a:sym typeface="Calibri"/>
              </a:defRPr>
            </a:pPr>
            <a:r>
              <a:t>What types of books should students read or not read in school?</a:t>
            </a:r>
          </a:p>
        </p:txBody>
      </p:sp>
      <p:pic>
        <p:nvPicPr>
          <p:cNvPr id="355" name="Tmer_White_5_Alarm-10.mov"/>
          <p:cNvPicPr>
            <a:picLocks noChangeAspect="0"/>
          </p:cNvPicPr>
          <p:nvPr>
            <a:videoFile r:link="rId2"/>
            <p:extLst>
              <p:ext uri="{DAA4B4D4-6D71-4841-9C94-3DE7FCFB9230}">
                <p14:media xmlns:p14="http://schemas.microsoft.com/office/powerpoint/2010/main" r:embed="rId3"/>
              </p:ext>
            </p:extLst>
          </p:nvPr>
        </p:nvPicPr>
        <p:blipFill>
          <a:blip r:embed="rId4">
            <a:extLst/>
          </a:blip>
          <a:stretch>
            <a:fillRect/>
          </a:stretch>
        </p:blipFill>
        <p:spPr>
          <a:xfrm>
            <a:off x="9252820" y="759473"/>
            <a:ext cx="2856631" cy="1112071"/>
          </a:xfrm>
          <a:prstGeom prst="rect">
            <a:avLst/>
          </a:prstGeom>
          <a:ln w="12700">
            <a:miter lim="400000"/>
          </a:ln>
        </p:spPr>
      </p:pic>
      <p:sp>
        <p:nvSpPr>
          <p:cNvPr id="356" name="Shape 356"/>
          <p:cNvSpPr/>
          <p:nvPr/>
        </p:nvSpPr>
        <p:spPr>
          <a:xfrm>
            <a:off x="2661666" y="2192866"/>
            <a:ext cx="7681469"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CC487C"/>
                </a:solidFill>
                <a:latin typeface="Marker Felt"/>
                <a:ea typeface="Marker Felt"/>
                <a:cs typeface="Marker Felt"/>
                <a:sym typeface="Marker Felt"/>
              </a:defRPr>
            </a:lvl1pPr>
          </a:lstStyle>
          <a:p>
            <a:pPr/>
            <a:r>
              <a:t>write at least 3 complete sentences. </a:t>
            </a:r>
          </a:p>
        </p:txBody>
      </p:sp>
      <p:grpSp>
        <p:nvGrpSpPr>
          <p:cNvPr id="359" name="Group 359"/>
          <p:cNvGrpSpPr/>
          <p:nvPr/>
        </p:nvGrpSpPr>
        <p:grpSpPr>
          <a:xfrm>
            <a:off x="524139" y="353218"/>
            <a:ext cx="2214101" cy="2341101"/>
            <a:chOff x="0" y="0"/>
            <a:chExt cx="2214099" cy="2341099"/>
          </a:xfrm>
        </p:grpSpPr>
        <p:pic>
          <p:nvPicPr>
            <p:cNvPr id="358" name="school-bell-1_1.jpg"/>
            <p:cNvPicPr>
              <a:picLocks noChangeAspect="1"/>
            </p:cNvPicPr>
            <p:nvPr/>
          </p:nvPicPr>
          <p:blipFill>
            <a:blip r:embed="rId5">
              <a:extLst/>
            </a:blip>
            <a:stretch>
              <a:fillRect/>
            </a:stretch>
          </p:blipFill>
          <p:spPr>
            <a:xfrm>
              <a:off x="215900" y="139700"/>
              <a:ext cx="1782300" cy="1782300"/>
            </a:xfrm>
            <a:prstGeom prst="rect">
              <a:avLst/>
            </a:prstGeom>
            <a:ln>
              <a:noFill/>
            </a:ln>
            <a:effectLst/>
          </p:spPr>
        </p:pic>
        <p:pic>
          <p:nvPicPr>
            <p:cNvPr id="357" name=""/>
            <p:cNvPicPr>
              <a:picLocks noChangeAspect="0"/>
            </p:cNvPicPr>
            <p:nvPr/>
          </p:nvPicPr>
          <p:blipFill>
            <a:blip r:embed="rId6">
              <a:extLst/>
            </a:blip>
            <a:stretch>
              <a:fillRect/>
            </a:stretch>
          </p:blipFill>
          <p:spPr>
            <a:xfrm>
              <a:off x="0" y="0"/>
              <a:ext cx="2214100" cy="2341100"/>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90000000" fill="hold"/>
                                        <p:tgtEl>
                                          <p:spTgt spid="355"/>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35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p:nvPr>
        </p:nvSpPr>
        <p:spPr>
          <a:xfrm>
            <a:off x="1092402" y="1843430"/>
            <a:ext cx="10368079" cy="1599591"/>
          </a:xfrm>
          <a:prstGeom prst="rect">
            <a:avLst/>
          </a:prstGeom>
        </p:spPr>
        <p:txBody>
          <a:bodyPr/>
          <a:lstStyle>
            <a:lvl1pPr defTabSz="1131417">
              <a:defRPr spc="121" sz="6090"/>
            </a:lvl1pPr>
          </a:lstStyle>
          <a:p>
            <a:pPr/>
            <a:r>
              <a:t>What should I have completed?</a:t>
            </a:r>
          </a:p>
        </p:txBody>
      </p:sp>
      <p:sp>
        <p:nvSpPr>
          <p:cNvPr id="205" name="Shape 205"/>
          <p:cNvSpPr/>
          <p:nvPr>
            <p:ph type="body" sz="half" idx="1"/>
          </p:nvPr>
        </p:nvSpPr>
        <p:spPr>
          <a:xfrm>
            <a:off x="1092402" y="3657600"/>
            <a:ext cx="10368080" cy="4291584"/>
          </a:xfrm>
          <a:prstGeom prst="rect">
            <a:avLst/>
          </a:prstGeom>
        </p:spPr>
        <p:txBody>
          <a:bodyPr/>
          <a:lstStyle/>
          <a:p>
            <a:pPr marL="1109792" indent="-1109792">
              <a:buFontTx/>
              <a:buAutoNum type="arabicPeriod" startAt="1"/>
              <a:defRPr sz="5800"/>
            </a:pPr>
            <a:r>
              <a:t>ALL columns in the KWL chart</a:t>
            </a:r>
          </a:p>
          <a:p>
            <a:pPr marL="1109792" indent="-1109792">
              <a:buFontTx/>
              <a:buAutoNum type="arabicPeriod" startAt="1"/>
              <a:defRPr sz="5800"/>
            </a:pPr>
            <a:r>
              <a:t>TWO or more annotated, credible sources</a:t>
            </a:r>
          </a:p>
          <a:p>
            <a:pPr marL="1109792" indent="-1109792">
              <a:buFontTx/>
              <a:buAutoNum type="arabicPeriod" startAt="1"/>
              <a:defRPr sz="5800"/>
            </a:pPr>
            <a:r>
              <a:t>An Introduction</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D8D7D7"/>
        </a:solidFill>
      </p:bgPr>
    </p:bg>
    <p:spTree>
      <p:nvGrpSpPr>
        <p:cNvPr id="1" name=""/>
        <p:cNvGrpSpPr/>
        <p:nvPr/>
      </p:nvGrpSpPr>
      <p:grpSpPr>
        <a:xfrm>
          <a:off x="0" y="0"/>
          <a:ext cx="0" cy="0"/>
          <a:chOff x="0" y="0"/>
          <a:chExt cx="0" cy="0"/>
        </a:xfrm>
      </p:grpSpPr>
      <p:sp>
        <p:nvSpPr>
          <p:cNvPr id="361" name="Shape 361"/>
          <p:cNvSpPr/>
          <p:nvPr>
            <p:ph type="title"/>
          </p:nvPr>
        </p:nvSpPr>
        <p:spPr>
          <a:prstGeom prst="rect">
            <a:avLst/>
          </a:prstGeom>
          <a:solidFill>
            <a:srgbClr val="F5C95B"/>
          </a:solidFill>
          <a:ln w="63500">
            <a:solidFill>
              <a:srgbClr val="000000"/>
            </a:solidFill>
          </a:ln>
        </p:spPr>
        <p:txBody>
          <a:bodyPr/>
          <a:lstStyle>
            <a:lvl1pPr>
              <a:defRPr>
                <a:solidFill>
                  <a:srgbClr val="000000"/>
                </a:solidFill>
                <a:latin typeface="Bodoni SvtyTwo ITC TT-Bold"/>
                <a:ea typeface="Bodoni SvtyTwo ITC TT-Bold"/>
                <a:cs typeface="Bodoni SvtyTwo ITC TT-Bold"/>
                <a:sym typeface="Bodoni SvtyTwo ITC TT-Bold"/>
              </a:defRPr>
            </a:lvl1pPr>
          </a:lstStyle>
          <a:p>
            <a:pPr/>
            <a:r>
              <a:t> Entry Ticket</a:t>
            </a:r>
          </a:p>
        </p:txBody>
      </p:sp>
      <p:grpSp>
        <p:nvGrpSpPr>
          <p:cNvPr id="364" name="Group 364"/>
          <p:cNvGrpSpPr/>
          <p:nvPr/>
        </p:nvGrpSpPr>
        <p:grpSpPr>
          <a:xfrm rot="5400000">
            <a:off x="7107919" y="4309458"/>
            <a:ext cx="6664903" cy="3795219"/>
            <a:chOff x="0" y="0"/>
            <a:chExt cx="6664901" cy="3795217"/>
          </a:xfrm>
        </p:grpSpPr>
        <p:pic>
          <p:nvPicPr>
            <p:cNvPr id="363" name="CrossFit-Golden-Ticket.jpg"/>
            <p:cNvPicPr>
              <a:picLocks noChangeAspect="1"/>
            </p:cNvPicPr>
            <p:nvPr/>
          </p:nvPicPr>
          <p:blipFill>
            <a:blip r:embed="rId2">
              <a:extLst/>
            </a:blip>
            <a:stretch>
              <a:fillRect/>
            </a:stretch>
          </p:blipFill>
          <p:spPr>
            <a:xfrm>
              <a:off x="215900" y="139700"/>
              <a:ext cx="6233103" cy="3236419"/>
            </a:xfrm>
            <a:prstGeom prst="rect">
              <a:avLst/>
            </a:prstGeom>
            <a:ln>
              <a:noFill/>
            </a:ln>
            <a:effectLst/>
          </p:spPr>
        </p:pic>
        <p:pic>
          <p:nvPicPr>
            <p:cNvPr id="362" name=""/>
            <p:cNvPicPr>
              <a:picLocks noChangeAspect="0"/>
            </p:cNvPicPr>
            <p:nvPr/>
          </p:nvPicPr>
          <p:blipFill>
            <a:blip r:embed="rId3">
              <a:extLst/>
            </a:blip>
            <a:stretch>
              <a:fillRect/>
            </a:stretch>
          </p:blipFill>
          <p:spPr>
            <a:xfrm>
              <a:off x="0" y="0"/>
              <a:ext cx="6664902" cy="3795219"/>
            </a:xfrm>
            <a:prstGeom prst="rect">
              <a:avLst/>
            </a:prstGeom>
            <a:effectLst/>
          </p:spPr>
        </p:pic>
      </p:grpSp>
      <p:sp>
        <p:nvSpPr>
          <p:cNvPr id="365" name="Shape 365"/>
          <p:cNvSpPr/>
          <p:nvPr/>
        </p:nvSpPr>
        <p:spPr>
          <a:xfrm>
            <a:off x="1005331" y="2945325"/>
            <a:ext cx="7030811" cy="65234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57200" indent="-457200" algn="l">
              <a:buSzPct val="100000"/>
              <a:buAutoNum type="arabicPeriod" startAt="1"/>
              <a:defRPr sz="3000">
                <a:solidFill>
                  <a:srgbClr val="000000"/>
                </a:solidFill>
                <a:latin typeface="Bodoni SvtyTwo ITC TT-Bold"/>
                <a:ea typeface="Bodoni SvtyTwo ITC TT-Bold"/>
                <a:cs typeface="Bodoni SvtyTwo ITC TT-Bold"/>
                <a:sym typeface="Bodoni SvtyTwo ITC TT-Bold"/>
              </a:defRPr>
            </a:pPr>
            <a:r>
              <a:t> Head your paper correctly, including putting your heading in the right location. </a:t>
            </a:r>
          </a:p>
          <a:p>
            <a:pPr marL="457200" indent="-457200" algn="l">
              <a:buSzPct val="100000"/>
              <a:buAutoNum type="arabicPeriod" startAt="1"/>
              <a:defRPr sz="3000">
                <a:solidFill>
                  <a:srgbClr val="000000"/>
                </a:solidFill>
                <a:latin typeface="Bodoni SvtyTwo ITC TT-Bold"/>
                <a:ea typeface="Bodoni SvtyTwo ITC TT-Bold"/>
                <a:cs typeface="Bodoni SvtyTwo ITC TT-Bold"/>
                <a:sym typeface="Bodoni SvtyTwo ITC TT-Bold"/>
              </a:defRPr>
            </a:pPr>
            <a:r>
              <a:t> What type of spacing does MLA use?</a:t>
            </a:r>
          </a:p>
          <a:p>
            <a:pPr marL="457200" indent="-457200" algn="l">
              <a:buSzPct val="100000"/>
              <a:buAutoNum type="arabicPeriod" startAt="1"/>
              <a:defRPr sz="3000">
                <a:solidFill>
                  <a:srgbClr val="000000"/>
                </a:solidFill>
                <a:latin typeface="Bodoni SvtyTwo ITC TT-Bold"/>
                <a:ea typeface="Bodoni SvtyTwo ITC TT-Bold"/>
                <a:cs typeface="Bodoni SvtyTwo ITC TT-Bold"/>
                <a:sym typeface="Bodoni SvtyTwo ITC TT-Bold"/>
              </a:defRPr>
            </a:pPr>
            <a:r>
              <a:t>How do I cite something with no page numbers? </a:t>
            </a:r>
          </a:p>
          <a:p>
            <a:pPr marL="457200" indent="-457200" algn="l">
              <a:buSzPct val="100000"/>
              <a:buAutoNum type="arabicPeriod" startAt="1"/>
              <a:defRPr sz="3000">
                <a:solidFill>
                  <a:srgbClr val="000000"/>
                </a:solidFill>
                <a:latin typeface="Bodoni SvtyTwo ITC TT-Bold"/>
                <a:ea typeface="Bodoni SvtyTwo ITC TT-Bold"/>
                <a:cs typeface="Bodoni SvtyTwo ITC TT-Bold"/>
                <a:sym typeface="Bodoni SvtyTwo ITC TT-Bold"/>
              </a:defRPr>
            </a:pPr>
            <a:r>
              <a:t> What is wrong with the following citation? : In</a:t>
            </a:r>
            <a:r>
              <a:rPr b="1" i="1">
                <a:latin typeface="Times"/>
                <a:ea typeface="Times"/>
                <a:cs typeface="Times"/>
                <a:sym typeface="Times"/>
              </a:rPr>
              <a:t> The Jungle</a:t>
            </a:r>
            <a:r>
              <a:t>, Sinclair writes, “If we are the greatest nation the sun ever shone upon, it would seem to be mainly because we have been able to goad our wage-earners to this pitch of frenzy” (5.)</a:t>
            </a:r>
          </a:p>
          <a:p>
            <a:pPr marL="457200" indent="-457200" algn="l">
              <a:buSzPct val="100000"/>
              <a:buAutoNum type="arabicPeriod" startAt="1"/>
              <a:defRPr sz="3000">
                <a:solidFill>
                  <a:srgbClr val="000000"/>
                </a:solidFill>
                <a:latin typeface="Bodoni SvtyTwo ITC TT-Bold"/>
                <a:ea typeface="Bodoni SvtyTwo ITC TT-Bold"/>
                <a:cs typeface="Bodoni SvtyTwo ITC TT-Bold"/>
                <a:sym typeface="Bodoni SvtyTwo ITC TT-Bold"/>
              </a:defRPr>
            </a:pPr>
            <a:r>
              <a:t>How do I cite something with multiple authors?</a:t>
            </a:r>
          </a:p>
          <a:p>
            <a:pPr marL="457200" indent="-457200" algn="l">
              <a:buSzPct val="100000"/>
              <a:buAutoNum type="arabicPeriod" startAt="1"/>
              <a:defRPr sz="3000">
                <a:solidFill>
                  <a:srgbClr val="000000"/>
                </a:solidFill>
                <a:latin typeface="Bodoni SvtyTwo ITC TT-Bold"/>
                <a:ea typeface="Bodoni SvtyTwo ITC TT-Bold"/>
                <a:cs typeface="Bodoni SvtyTwo ITC TT-Bold"/>
                <a:sym typeface="Bodoni SvtyTwo ITC TT-Bold"/>
              </a:defRPr>
            </a:pPr>
            <a:r>
              <a:t>Bonus: What does et al mean?</a:t>
            </a:r>
          </a:p>
        </p:txBody>
      </p:sp>
      <p:pic>
        <p:nvPicPr>
          <p:cNvPr id="366" name="Timer_Black_W_10_Alarm-6.mov"/>
          <p:cNvPicPr>
            <a:picLocks noChangeAspect="0"/>
          </p:cNvPicPr>
          <p:nvPr>
            <a:videoFile r:link="rId4"/>
            <p:extLst>
              <p:ext uri="{DAA4B4D4-6D71-4841-9C94-3DE7FCFB9230}">
                <p14:media xmlns:p14="http://schemas.microsoft.com/office/powerpoint/2010/main" r:embed="rId5"/>
              </p:ext>
            </p:extLst>
          </p:nvPr>
        </p:nvPicPr>
        <p:blipFill>
          <a:blip r:embed="rId6">
            <a:extLst/>
          </a:blip>
          <a:stretch>
            <a:fillRect/>
          </a:stretch>
        </p:blipFill>
        <p:spPr>
          <a:xfrm>
            <a:off x="9406105" y="833379"/>
            <a:ext cx="3222653" cy="96425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370000000" fill="hold"/>
                                        <p:tgtEl>
                                          <p:spTgt spid="366"/>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36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8" name="Shape 368"/>
          <p:cNvSpPr/>
          <p:nvPr>
            <p:ph type="title"/>
          </p:nvPr>
        </p:nvSpPr>
        <p:spPr>
          <a:xfrm>
            <a:off x="1092402" y="1843430"/>
            <a:ext cx="10368079" cy="1599591"/>
          </a:xfrm>
          <a:prstGeom prst="rect">
            <a:avLst/>
          </a:prstGeom>
        </p:spPr>
        <p:txBody>
          <a:bodyPr/>
          <a:lstStyle>
            <a:lvl1pPr defTabSz="767283">
              <a:defRPr spc="82" sz="4130"/>
            </a:lvl1pPr>
          </a:lstStyle>
          <a:p>
            <a:pPr/>
            <a:r>
              <a:t>Before we start those body paragraphs…Let’s talk thesis statement</a:t>
            </a:r>
          </a:p>
        </p:txBody>
      </p:sp>
      <p:sp>
        <p:nvSpPr>
          <p:cNvPr id="369" name="Shape 369"/>
          <p:cNvSpPr/>
          <p:nvPr>
            <p:ph type="body" sz="half" idx="1"/>
          </p:nvPr>
        </p:nvSpPr>
        <p:spPr>
          <a:xfrm>
            <a:off x="1092402" y="3657600"/>
            <a:ext cx="10368080" cy="4291584"/>
          </a:xfrm>
          <a:prstGeom prst="rect">
            <a:avLst/>
          </a:prstGeom>
        </p:spPr>
        <p:txBody>
          <a:bodyPr/>
          <a:lstStyle/>
          <a:p>
            <a:pPr marL="128015" indent="-128015">
              <a:defRPr sz="5600"/>
            </a:pPr>
            <a:r>
              <a:t>Your thesis is more than a general statement about your main idea. </a:t>
            </a:r>
            <a:r>
              <a:rPr u="sng"/>
              <a:t>It needs to establish a clear position you will support with balanced proofs </a:t>
            </a:r>
            <a:r>
              <a:t>(logos, pathos, ethos).</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1" name="Shape 371"/>
          <p:cNvSpPr/>
          <p:nvPr>
            <p:ph type="title"/>
          </p:nvPr>
        </p:nvSpPr>
        <p:spPr>
          <a:xfrm>
            <a:off x="1092402" y="1843430"/>
            <a:ext cx="10368079" cy="1599591"/>
          </a:xfrm>
          <a:prstGeom prst="rect">
            <a:avLst/>
          </a:prstGeom>
        </p:spPr>
        <p:txBody>
          <a:bodyPr/>
          <a:lstStyle/>
          <a:p>
            <a:pPr/>
            <a:r>
              <a:t>A Thesis is Not…</a:t>
            </a:r>
          </a:p>
        </p:txBody>
      </p:sp>
      <p:sp>
        <p:nvSpPr>
          <p:cNvPr id="372" name="Shape 372"/>
          <p:cNvSpPr/>
          <p:nvPr>
            <p:ph type="body" sz="half" idx="1"/>
          </p:nvPr>
        </p:nvSpPr>
        <p:spPr>
          <a:xfrm>
            <a:off x="1548350" y="3369314"/>
            <a:ext cx="10243495" cy="4931848"/>
          </a:xfrm>
          <a:prstGeom prst="rect">
            <a:avLst/>
          </a:prstGeom>
        </p:spPr>
        <p:txBody>
          <a:bodyPr/>
          <a:lstStyle/>
          <a:p>
            <a:pPr marL="100518" indent="-100518" defTabSz="1053388">
              <a:spcBef>
                <a:spcPts val="1300"/>
              </a:spcBef>
              <a:defRPr sz="3078"/>
            </a:pPr>
            <a:r>
              <a:t>A thesis is not a title: Homes and schools (title) vs. Parents ought to participate more in the education of their children (good thesis).</a:t>
            </a:r>
          </a:p>
          <a:p>
            <a:pPr marL="100518" indent="-100518" defTabSz="1053388">
              <a:spcBef>
                <a:spcPts val="1300"/>
              </a:spcBef>
              <a:defRPr sz="3078"/>
            </a:pPr>
            <a:r>
              <a:t>A thesis is not an announcement of the subject: </a:t>
            </a:r>
            <a:r>
              <a:rPr u="sng"/>
              <a:t>My subject is </a:t>
            </a:r>
            <a:r>
              <a:t>the incompetence of the Supreme Court vs. The Supreme Court made a mistake when it ruled in favor of George W. Bush in the 2000 election.</a:t>
            </a:r>
          </a:p>
          <a:p>
            <a:pPr marL="100518" indent="-100518" defTabSz="1053388">
              <a:spcBef>
                <a:spcPts val="1300"/>
              </a:spcBef>
              <a:defRPr sz="3078"/>
            </a:pPr>
            <a:r>
              <a:t>A thesis is not a statement of absolute fact: Jane Austen is the author of Pride and Prejudice.</a:t>
            </a:r>
          </a:p>
          <a:p>
            <a:pPr marL="100518" indent="-100518" defTabSz="1053388">
              <a:spcBef>
                <a:spcPts val="1300"/>
              </a:spcBef>
              <a:defRPr sz="3078"/>
            </a:pPr>
            <a:r>
              <a:t>A thesis is not the whole essay: A thesis is your main idea expressed in a single sentence or a combination of sentences.</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72">
                                            <p:bg/>
                                          </p:spTgt>
                                        </p:tgtEl>
                                        <p:attrNameLst>
                                          <p:attrName>style.visibility</p:attrName>
                                        </p:attrNameLst>
                                      </p:cBhvr>
                                      <p:to>
                                        <p:strVal val="visible"/>
                                      </p:to>
                                    </p:set>
                                    <p:anim calcmode="lin" valueType="num">
                                      <p:cBhvr>
                                        <p:cTn id="7" dur="500" fill="hold"/>
                                        <p:tgtEl>
                                          <p:spTgt spid="372">
                                            <p:bg/>
                                          </p:spTgt>
                                        </p:tgtEl>
                                        <p:attrNameLst>
                                          <p:attrName>ppt_x</p:attrName>
                                        </p:attrNameLst>
                                      </p:cBhvr>
                                      <p:tavLst>
                                        <p:tav tm="0">
                                          <p:val>
                                            <p:strVal val="#ppt_x"/>
                                          </p:val>
                                        </p:tav>
                                        <p:tav tm="100000">
                                          <p:val>
                                            <p:strVal val="#ppt_x"/>
                                          </p:val>
                                        </p:tav>
                                      </p:tavLst>
                                    </p:anim>
                                    <p:anim calcmode="lin" valueType="num">
                                      <p:cBhvr>
                                        <p:cTn id="8" dur="500" fill="hold"/>
                                        <p:tgtEl>
                                          <p:spTgt spid="372">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72">
                                            <p:txEl>
                                              <p:pRg st="0" end="0"/>
                                            </p:txEl>
                                          </p:spTgt>
                                        </p:tgtEl>
                                        <p:attrNameLst>
                                          <p:attrName>style.visibility</p:attrName>
                                        </p:attrNameLst>
                                      </p:cBhvr>
                                      <p:to>
                                        <p:strVal val="visible"/>
                                      </p:to>
                                    </p:set>
                                    <p:anim calcmode="lin" valueType="num">
                                      <p:cBhvr>
                                        <p:cTn id="11" dur="500" fill="hold"/>
                                        <p:tgtEl>
                                          <p:spTgt spid="37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72">
                                            <p:txEl>
                                              <p:pRg st="1" end="1"/>
                                            </p:txEl>
                                          </p:spTgt>
                                        </p:tgtEl>
                                        <p:attrNameLst>
                                          <p:attrName>style.visibility</p:attrName>
                                        </p:attrNameLst>
                                      </p:cBhvr>
                                      <p:to>
                                        <p:strVal val="visible"/>
                                      </p:to>
                                    </p:set>
                                    <p:anim calcmode="lin" valueType="num">
                                      <p:cBhvr>
                                        <p:cTn id="17" dur="500" fill="hold"/>
                                        <p:tgtEl>
                                          <p:spTgt spid="372">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72">
                                            <p:txEl>
                                              <p:pRg st="2" end="2"/>
                                            </p:txEl>
                                          </p:spTgt>
                                        </p:tgtEl>
                                        <p:attrNameLst>
                                          <p:attrName>style.visibility</p:attrName>
                                        </p:attrNameLst>
                                      </p:cBhvr>
                                      <p:to>
                                        <p:strVal val="visible"/>
                                      </p:to>
                                    </p:set>
                                    <p:anim calcmode="lin" valueType="num">
                                      <p:cBhvr>
                                        <p:cTn id="23" dur="500" fill="hold"/>
                                        <p:tgtEl>
                                          <p:spTgt spid="372">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72">
                                            <p:txEl>
                                              <p:pRg st="3" end="3"/>
                                            </p:txEl>
                                          </p:spTgt>
                                        </p:tgtEl>
                                        <p:attrNameLst>
                                          <p:attrName>style.visibility</p:attrName>
                                        </p:attrNameLst>
                                      </p:cBhvr>
                                      <p:to>
                                        <p:strVal val="visible"/>
                                      </p:to>
                                    </p:set>
                                    <p:anim calcmode="lin" valueType="num">
                                      <p:cBhvr>
                                        <p:cTn id="29" dur="500" fill="hold"/>
                                        <p:tgtEl>
                                          <p:spTgt spid="37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7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72"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4" name="Shape 374"/>
          <p:cNvSpPr/>
          <p:nvPr>
            <p:ph type="title"/>
          </p:nvPr>
        </p:nvSpPr>
        <p:spPr>
          <a:xfrm>
            <a:off x="1092402" y="1843430"/>
            <a:ext cx="10368079" cy="1599591"/>
          </a:xfrm>
          <a:prstGeom prst="rect">
            <a:avLst/>
          </a:prstGeom>
        </p:spPr>
        <p:txBody>
          <a:bodyPr/>
          <a:lstStyle>
            <a:lvl1pPr defTabSz="1131417">
              <a:defRPr spc="121" sz="6090"/>
            </a:lvl1pPr>
          </a:lstStyle>
          <a:p>
            <a:pPr/>
            <a:r>
              <a:t>So what IS a Thesis Statement?</a:t>
            </a:r>
          </a:p>
        </p:txBody>
      </p:sp>
      <p:sp>
        <p:nvSpPr>
          <p:cNvPr id="375" name="Shape 375"/>
          <p:cNvSpPr/>
          <p:nvPr>
            <p:ph type="body" sz="half" idx="1"/>
          </p:nvPr>
        </p:nvSpPr>
        <p:spPr>
          <a:xfrm>
            <a:off x="1092402" y="3657600"/>
            <a:ext cx="10368080" cy="4291584"/>
          </a:xfrm>
          <a:prstGeom prst="rect">
            <a:avLst/>
          </a:prstGeom>
        </p:spPr>
        <p:txBody>
          <a:bodyPr/>
          <a:lstStyle/>
          <a:p>
            <a:pPr marL="118186" indent="-118186" defTabSz="1222451">
              <a:spcBef>
                <a:spcPts val="1600"/>
              </a:spcBef>
              <a:defRPr i="1" sz="4136"/>
            </a:pPr>
            <a:r>
              <a:t>A</a:t>
            </a:r>
            <a:r>
              <a:rPr i="0"/>
              <a:t>ccording to the </a:t>
            </a:r>
            <a:r>
              <a:t>MLA Handbook for Writers of Research Papers,</a:t>
            </a:r>
            <a:r>
              <a:rPr i="0"/>
              <a:t> Seventh Edition, "A thesis statement is a single sentence that formulates both your topic and your point of view" (Gibaldi 42). However, if your paper is more complex and requires a thesis statement, your thesis may require a combination of sentences.</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7" name="Shape 377"/>
          <p:cNvSpPr/>
          <p:nvPr>
            <p:ph type="title"/>
          </p:nvPr>
        </p:nvSpPr>
        <p:spPr>
          <a:xfrm>
            <a:off x="1092402" y="1843430"/>
            <a:ext cx="10368079" cy="1599591"/>
          </a:xfrm>
          <a:prstGeom prst="rect">
            <a:avLst/>
          </a:prstGeom>
        </p:spPr>
        <p:txBody>
          <a:bodyPr/>
          <a:lstStyle>
            <a:lvl1pPr defTabSz="1131417">
              <a:defRPr spc="121" sz="6090"/>
            </a:lvl1pPr>
          </a:lstStyle>
          <a:p>
            <a:pPr/>
            <a:r>
              <a:t>The Teacher’s Thesis Statement</a:t>
            </a:r>
          </a:p>
        </p:txBody>
      </p:sp>
      <p:sp>
        <p:nvSpPr>
          <p:cNvPr id="378" name="Shape 378"/>
          <p:cNvSpPr/>
          <p:nvPr>
            <p:ph type="body" sz="half" idx="1"/>
          </p:nvPr>
        </p:nvSpPr>
        <p:spPr>
          <a:xfrm>
            <a:off x="1092402" y="3657600"/>
            <a:ext cx="10368080" cy="4291584"/>
          </a:xfrm>
          <a:prstGeom prst="rect">
            <a:avLst/>
          </a:prstGeom>
        </p:spPr>
        <p:txBody>
          <a:bodyPr/>
          <a:lstStyle>
            <a:lvl1pPr marL="125729" indent="-125729">
              <a:defRPr sz="4400"/>
            </a:lvl1pPr>
          </a:lstStyle>
          <a:p>
            <a:pPr/>
            <a:r>
              <a:t>The United States government should legalize marijuana because it has medicinal benefits, it is not an addictive drug, and it could then be regulated and taxed by government agencies. </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0" name="Shape 380"/>
          <p:cNvSpPr/>
          <p:nvPr>
            <p:ph type="title"/>
          </p:nvPr>
        </p:nvSpPr>
        <p:spPr>
          <a:prstGeom prst="rect">
            <a:avLst/>
          </a:prstGeom>
        </p:spPr>
        <p:txBody>
          <a:bodyPr/>
          <a:lstStyle>
            <a:lvl1pPr>
              <a:defRPr>
                <a:solidFill>
                  <a:srgbClr val="000000"/>
                </a:solidFill>
                <a:latin typeface="Bodoni SvtyTwo ITC TT-Bold"/>
                <a:ea typeface="Bodoni SvtyTwo ITC TT-Bold"/>
                <a:cs typeface="Bodoni SvtyTwo ITC TT-Bold"/>
                <a:sym typeface="Bodoni SvtyTwo ITC TT-Bold"/>
              </a:defRPr>
            </a:lvl1pPr>
          </a:lstStyle>
          <a:p>
            <a:pPr/>
            <a:r>
              <a:t>Body Paragraphs</a:t>
            </a:r>
          </a:p>
        </p:txBody>
      </p:sp>
      <p:sp>
        <p:nvSpPr>
          <p:cNvPr id="381" name="Shape 381"/>
          <p:cNvSpPr/>
          <p:nvPr>
            <p:ph type="body" idx="1"/>
          </p:nvPr>
        </p:nvSpPr>
        <p:spPr>
          <a:prstGeom prst="rect">
            <a:avLst/>
          </a:prstGeom>
        </p:spPr>
        <p:txBody>
          <a:bodyPr/>
          <a:lstStyle/>
          <a:p>
            <a:pPr>
              <a:defRPr b="1">
                <a:solidFill>
                  <a:srgbClr val="000000"/>
                </a:solidFill>
              </a:defRPr>
            </a:pPr>
            <a:r>
              <a:t>For all 3 body paragraphs, basically all you do is… </a:t>
            </a:r>
          </a:p>
          <a:p>
            <a:pPr lvl="1">
              <a:defRPr b="1">
                <a:solidFill>
                  <a:srgbClr val="000000"/>
                </a:solidFill>
              </a:defRPr>
            </a:pPr>
            <a:r>
              <a:t>Claim!</a:t>
            </a:r>
          </a:p>
          <a:p>
            <a:pPr lvl="1">
              <a:defRPr b="1">
                <a:solidFill>
                  <a:srgbClr val="000000"/>
                </a:solidFill>
              </a:defRPr>
            </a:pPr>
            <a:r>
              <a:t>Cite!</a:t>
            </a:r>
          </a:p>
          <a:p>
            <a:pPr lvl="1">
              <a:defRPr b="1">
                <a:solidFill>
                  <a:srgbClr val="000000"/>
                </a:solidFill>
              </a:defRPr>
            </a:pPr>
            <a:r>
              <a:t>Clarify! </a:t>
            </a:r>
          </a:p>
          <a:p>
            <a:pPr/>
            <a:r>
              <a:rPr b="1">
                <a:solidFill>
                  <a:srgbClr val="000000"/>
                </a:solidFill>
              </a:rPr>
              <a:t>You’re just using citations from your research instead of citations from a story. </a:t>
            </a:r>
            <a:r>
              <a:t> </a:t>
            </a:r>
          </a:p>
          <a:p>
            <a:pPr/>
            <a:r>
              <a:t>We’re adding ONE new element here! </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3" name="Shape 383"/>
          <p:cNvSpPr/>
          <p:nvPr>
            <p:ph type="title"/>
          </p:nvPr>
        </p:nvSpPr>
        <p:spPr>
          <a:xfrm>
            <a:off x="1092402" y="1843430"/>
            <a:ext cx="10368079" cy="1599591"/>
          </a:xfrm>
          <a:prstGeom prst="rect">
            <a:avLst/>
          </a:prstGeom>
        </p:spPr>
        <p:txBody>
          <a:bodyPr/>
          <a:lstStyle/>
          <a:p>
            <a:pPr defTabSz="676249">
              <a:defRPr b="1" spc="73" sz="3328"/>
            </a:pPr>
            <a:br/>
            <a:r>
              <a:t>The four elements of a good paragraph (TTEB)</a:t>
            </a:r>
            <a:br/>
          </a:p>
        </p:txBody>
      </p:sp>
      <p:sp>
        <p:nvSpPr>
          <p:cNvPr id="384" name="Shape 384"/>
          <p:cNvSpPr/>
          <p:nvPr>
            <p:ph type="body" sz="half" idx="1"/>
          </p:nvPr>
        </p:nvSpPr>
        <p:spPr>
          <a:xfrm>
            <a:off x="1092402" y="3657600"/>
            <a:ext cx="10368080" cy="4291584"/>
          </a:xfrm>
          <a:prstGeom prst="rect">
            <a:avLst/>
          </a:prstGeom>
        </p:spPr>
        <p:txBody>
          <a:bodyPr/>
          <a:lstStyle/>
          <a:p>
            <a:pPr marL="122197" indent="-122197" defTabSz="1274470">
              <a:spcBef>
                <a:spcPts val="1600"/>
              </a:spcBef>
              <a:defRPr sz="2940"/>
            </a:pPr>
            <a:r>
              <a:t>A </a:t>
            </a:r>
            <a:r>
              <a:rPr b="1" u="sng"/>
              <a:t>T</a:t>
            </a:r>
            <a:r>
              <a:rPr u="sng"/>
              <a:t>ransition sentence </a:t>
            </a:r>
            <a:r>
              <a:t>leading in from a previous paragraph to assure smooth reading. This acts as a hand off from one idea to the next.</a:t>
            </a:r>
          </a:p>
          <a:p>
            <a:pPr marL="122197" indent="-122197" defTabSz="1274470">
              <a:spcBef>
                <a:spcPts val="1600"/>
              </a:spcBef>
              <a:defRPr sz="2940"/>
            </a:pPr>
            <a:r>
              <a:t>A </a:t>
            </a:r>
            <a:r>
              <a:rPr b="1" u="sng"/>
              <a:t>T</a:t>
            </a:r>
            <a:r>
              <a:rPr u="sng"/>
              <a:t>opic sentence </a:t>
            </a:r>
            <a:r>
              <a:t>that tells the reader what you will be discussing in the paragraph. (claim- comes from body paragraph.)</a:t>
            </a:r>
          </a:p>
          <a:p>
            <a:pPr marL="122197" indent="-122197" defTabSz="1274470">
              <a:spcBef>
                <a:spcPts val="1600"/>
              </a:spcBef>
              <a:defRPr sz="2940"/>
            </a:pPr>
            <a:r>
              <a:t>Specific </a:t>
            </a:r>
            <a:r>
              <a:rPr b="1" u="sng"/>
              <a:t>E</a:t>
            </a:r>
            <a:r>
              <a:rPr u="sng"/>
              <a:t>vidence</a:t>
            </a:r>
            <a:r>
              <a:t> and analysis that supports one of your claims and that provides a deeper level of detail than your topic sentence.(cite)</a:t>
            </a:r>
          </a:p>
          <a:p>
            <a:pPr marL="122197" indent="-122197" defTabSz="1274470">
              <a:spcBef>
                <a:spcPts val="1600"/>
              </a:spcBef>
              <a:defRPr sz="2940"/>
            </a:pPr>
            <a:r>
              <a:t>A </a:t>
            </a:r>
            <a:r>
              <a:rPr b="1" u="sng"/>
              <a:t>B</a:t>
            </a:r>
            <a:r>
              <a:rPr u="sng"/>
              <a:t>rief wrap-up sentence </a:t>
            </a:r>
            <a:r>
              <a:t>that tells the reader how and why this information supports the paper’s thesis. (clarify)</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84">
                                            <p:bg/>
                                          </p:spTgt>
                                        </p:tgtEl>
                                        <p:attrNameLst>
                                          <p:attrName>style.visibility</p:attrName>
                                        </p:attrNameLst>
                                      </p:cBhvr>
                                      <p:to>
                                        <p:strVal val="visible"/>
                                      </p:to>
                                    </p:set>
                                    <p:anim calcmode="lin" valueType="num">
                                      <p:cBhvr>
                                        <p:cTn id="7" dur="500" fill="hold"/>
                                        <p:tgtEl>
                                          <p:spTgt spid="384">
                                            <p:bg/>
                                          </p:spTgt>
                                        </p:tgtEl>
                                        <p:attrNameLst>
                                          <p:attrName>ppt_x</p:attrName>
                                        </p:attrNameLst>
                                      </p:cBhvr>
                                      <p:tavLst>
                                        <p:tav tm="0">
                                          <p:val>
                                            <p:strVal val="#ppt_x"/>
                                          </p:val>
                                        </p:tav>
                                        <p:tav tm="100000">
                                          <p:val>
                                            <p:strVal val="#ppt_x"/>
                                          </p:val>
                                        </p:tav>
                                      </p:tavLst>
                                    </p:anim>
                                    <p:anim calcmode="lin" valueType="num">
                                      <p:cBhvr>
                                        <p:cTn id="8" dur="500" fill="hold"/>
                                        <p:tgtEl>
                                          <p:spTgt spid="384">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84">
                                            <p:txEl>
                                              <p:pRg st="0" end="0"/>
                                            </p:txEl>
                                          </p:spTgt>
                                        </p:tgtEl>
                                        <p:attrNameLst>
                                          <p:attrName>style.visibility</p:attrName>
                                        </p:attrNameLst>
                                      </p:cBhvr>
                                      <p:to>
                                        <p:strVal val="visible"/>
                                      </p:to>
                                    </p:set>
                                    <p:anim calcmode="lin" valueType="num">
                                      <p:cBhvr>
                                        <p:cTn id="11" dur="500" fill="hold"/>
                                        <p:tgtEl>
                                          <p:spTgt spid="384">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84">
                                            <p:txEl>
                                              <p:pRg st="1" end="1"/>
                                            </p:txEl>
                                          </p:spTgt>
                                        </p:tgtEl>
                                        <p:attrNameLst>
                                          <p:attrName>style.visibility</p:attrName>
                                        </p:attrNameLst>
                                      </p:cBhvr>
                                      <p:to>
                                        <p:strVal val="visible"/>
                                      </p:to>
                                    </p:set>
                                    <p:anim calcmode="lin" valueType="num">
                                      <p:cBhvr>
                                        <p:cTn id="17" dur="500" fill="hold"/>
                                        <p:tgtEl>
                                          <p:spTgt spid="384">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84">
                                            <p:txEl>
                                              <p:pRg st="2" end="2"/>
                                            </p:txEl>
                                          </p:spTgt>
                                        </p:tgtEl>
                                        <p:attrNameLst>
                                          <p:attrName>style.visibility</p:attrName>
                                        </p:attrNameLst>
                                      </p:cBhvr>
                                      <p:to>
                                        <p:strVal val="visible"/>
                                      </p:to>
                                    </p:set>
                                    <p:anim calcmode="lin" valueType="num">
                                      <p:cBhvr>
                                        <p:cTn id="23" dur="500" fill="hold"/>
                                        <p:tgtEl>
                                          <p:spTgt spid="384">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84">
                                            <p:txEl>
                                              <p:pRg st="3" end="3"/>
                                            </p:txEl>
                                          </p:spTgt>
                                        </p:tgtEl>
                                        <p:attrNameLst>
                                          <p:attrName>style.visibility</p:attrName>
                                        </p:attrNameLst>
                                      </p:cBhvr>
                                      <p:to>
                                        <p:strVal val="visible"/>
                                      </p:to>
                                    </p:set>
                                    <p:anim calcmode="lin" valueType="num">
                                      <p:cBhvr>
                                        <p:cTn id="29" dur="500" fill="hold"/>
                                        <p:tgtEl>
                                          <p:spTgt spid="384">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8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84"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6" name="Shape 386"/>
          <p:cNvSpPr/>
          <p:nvPr>
            <p:ph type="title"/>
          </p:nvPr>
        </p:nvSpPr>
        <p:spPr>
          <a:xfrm>
            <a:off x="1092402" y="1843430"/>
            <a:ext cx="10368079" cy="1599591"/>
          </a:xfrm>
          <a:prstGeom prst="rect">
            <a:avLst/>
          </a:prstGeom>
        </p:spPr>
        <p:txBody>
          <a:bodyPr/>
          <a:lstStyle/>
          <a:p>
            <a:pPr defTabSz="520192">
              <a:defRPr b="1" spc="56" sz="2560"/>
            </a:pPr>
            <a:br/>
            <a:br/>
            <a:r>
              <a:t>Body paragraphs: Moving from general to specific information</a:t>
            </a:r>
            <a:br/>
            <a:br/>
          </a:p>
        </p:txBody>
      </p:sp>
      <p:pic>
        <p:nvPicPr>
          <p:cNvPr id="387" name="image2.jpeg" descr="This image shows an inverted pyramid that contains the following text. At the wide top of the pyramid, the text reads general information introduction, topic sentence. Moving down the pyramid to the narrow point, the text reads focusing direction of paper, telling. Getting more specific, showing. Supporting details, data. Conclusions and brief wrap up, warrant."/>
          <p:cNvPicPr>
            <a:picLocks noChangeAspect="1"/>
          </p:cNvPicPr>
          <p:nvPr/>
        </p:nvPicPr>
        <p:blipFill>
          <a:blip r:embed="rId2">
            <a:extLst/>
          </a:blip>
          <a:stretch>
            <a:fillRect/>
          </a:stretch>
        </p:blipFill>
        <p:spPr>
          <a:xfrm>
            <a:off x="2818860" y="3657600"/>
            <a:ext cx="6914960" cy="586967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9" name="Shape 389"/>
          <p:cNvSpPr/>
          <p:nvPr>
            <p:ph type="title"/>
          </p:nvPr>
        </p:nvSpPr>
        <p:spPr>
          <a:xfrm>
            <a:off x="1092402" y="1843430"/>
            <a:ext cx="10368079" cy="1599591"/>
          </a:xfrm>
          <a:prstGeom prst="rect">
            <a:avLst/>
          </a:prstGeom>
        </p:spPr>
        <p:txBody>
          <a:bodyPr/>
          <a:lstStyle/>
          <a:p>
            <a:pPr/>
            <a:r>
              <a:t>Transition Sentence</a:t>
            </a:r>
          </a:p>
        </p:txBody>
      </p:sp>
      <p:sp>
        <p:nvSpPr>
          <p:cNvPr id="390" name="Shape 390"/>
          <p:cNvSpPr/>
          <p:nvPr>
            <p:ph type="body" sz="half" idx="1"/>
          </p:nvPr>
        </p:nvSpPr>
        <p:spPr>
          <a:xfrm>
            <a:off x="1548350" y="3369314"/>
            <a:ext cx="10243495" cy="4677407"/>
          </a:xfrm>
          <a:prstGeom prst="rect">
            <a:avLst/>
          </a:prstGeom>
        </p:spPr>
        <p:txBody>
          <a:bodyPr/>
          <a:lstStyle/>
          <a:p>
            <a:pPr marL="104461" indent="-104461" defTabSz="1092403">
              <a:lnSpc>
                <a:spcPct val="81000"/>
              </a:lnSpc>
              <a:spcBef>
                <a:spcPts val="1400"/>
              </a:spcBef>
              <a:defRPr sz="2856"/>
            </a:pPr>
            <a:r>
              <a:t>Good transitions can connect paragraphs and turn disconnected writing into a unified whole. </a:t>
            </a:r>
            <a:endParaRPr sz="2351"/>
          </a:p>
          <a:p>
            <a:pPr marL="104461" indent="-104461" defTabSz="1092403">
              <a:lnSpc>
                <a:spcPct val="81000"/>
              </a:lnSpc>
              <a:spcBef>
                <a:spcPts val="1400"/>
              </a:spcBef>
              <a:defRPr sz="2856"/>
            </a:pPr>
            <a:r>
              <a:t>Instead of treating paragraphs as separate ideas, transitions can help readers understand how paragraphs work together, reference one another, and build to a larger point. </a:t>
            </a:r>
            <a:endParaRPr sz="2351"/>
          </a:p>
          <a:p>
            <a:pPr marL="104461" indent="-104461" defTabSz="1092403">
              <a:lnSpc>
                <a:spcPct val="81000"/>
              </a:lnSpc>
              <a:spcBef>
                <a:spcPts val="1400"/>
              </a:spcBef>
              <a:defRPr sz="2856"/>
            </a:pPr>
            <a:r>
              <a:t>The key to producing good transitions is highlighting connections between corresponding paragraphs. </a:t>
            </a:r>
            <a:endParaRPr sz="2351"/>
          </a:p>
          <a:p>
            <a:pPr marL="104461" indent="-104461" defTabSz="1092403">
              <a:lnSpc>
                <a:spcPct val="81000"/>
              </a:lnSpc>
              <a:spcBef>
                <a:spcPts val="1400"/>
              </a:spcBef>
              <a:defRPr sz="2856"/>
            </a:pPr>
            <a:r>
              <a:t>By referencing in one paragraph the relevant material from previous paragraphs, writers can develop important points for their readers.</a:t>
            </a:r>
            <a:endParaRPr sz="2351"/>
          </a:p>
          <a:p>
            <a:pPr marL="0" indent="0" defTabSz="1092403">
              <a:lnSpc>
                <a:spcPct val="81000"/>
              </a:lnSpc>
              <a:spcBef>
                <a:spcPts val="1400"/>
              </a:spcBef>
              <a:buSzTx/>
              <a:buNone/>
              <a:defRPr sz="2856"/>
            </a:pPr>
            <a:br>
              <a:rPr sz="2351"/>
            </a:b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2" presetID="18" grpId="1" fill="hold">
                                  <p:stCondLst>
                                    <p:cond delay="0"/>
                                  </p:stCondLst>
                                  <p:iterate type="el" backwards="0">
                                    <p:tmAbs val="0"/>
                                  </p:iterate>
                                  <p:childTnLst>
                                    <p:set>
                                      <p:cBhvr>
                                        <p:cTn id="6" fill="hold"/>
                                        <p:tgtEl>
                                          <p:spTgt spid="390">
                                            <p:bg/>
                                          </p:spTgt>
                                        </p:tgtEl>
                                        <p:attrNameLst>
                                          <p:attrName>style.visibility</p:attrName>
                                        </p:attrNameLst>
                                      </p:cBhvr>
                                      <p:to>
                                        <p:strVal val="visible"/>
                                      </p:to>
                                    </p:set>
                                    <p:animEffect filter="strips(downLeft)" transition="in">
                                      <p:cBhvr>
                                        <p:cTn id="7" dur="500"/>
                                        <p:tgtEl>
                                          <p:spTgt spid="390">
                                            <p:bg/>
                                          </p:spTgt>
                                        </p:tgtEl>
                                      </p:cBhvr>
                                    </p:animEffect>
                                  </p:childTnLst>
                                </p:cTn>
                              </p:par>
                              <p:par>
                                <p:cTn id="8" presetClass="entr" nodeType="withEffect" presetSubtype="12" presetID="18" grpId="1" fill="hold">
                                  <p:stCondLst>
                                    <p:cond delay="0"/>
                                  </p:stCondLst>
                                  <p:iterate type="el" backwards="0">
                                    <p:tmAbs val="0"/>
                                  </p:iterate>
                                  <p:childTnLst>
                                    <p:set>
                                      <p:cBhvr>
                                        <p:cTn id="9" fill="hold"/>
                                        <p:tgtEl>
                                          <p:spTgt spid="390">
                                            <p:txEl>
                                              <p:pRg st="0" end="0"/>
                                            </p:txEl>
                                          </p:spTgt>
                                        </p:tgtEl>
                                        <p:attrNameLst>
                                          <p:attrName>style.visibility</p:attrName>
                                        </p:attrNameLst>
                                      </p:cBhvr>
                                      <p:to>
                                        <p:strVal val="visible"/>
                                      </p:to>
                                    </p:set>
                                    <p:animEffect filter="strips(downLeft)" transition="in">
                                      <p:cBhvr>
                                        <p:cTn id="10" dur="500"/>
                                        <p:tgtEl>
                                          <p:spTgt spid="39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2" presetID="18" grpId="1" fill="hold">
                                  <p:stCondLst>
                                    <p:cond delay="0"/>
                                  </p:stCondLst>
                                  <p:iterate type="el" backwards="0">
                                    <p:tmAbs val="0"/>
                                  </p:iterate>
                                  <p:childTnLst>
                                    <p:set>
                                      <p:cBhvr>
                                        <p:cTn id="14" fill="hold"/>
                                        <p:tgtEl>
                                          <p:spTgt spid="390">
                                            <p:txEl>
                                              <p:pRg st="1" end="1"/>
                                            </p:txEl>
                                          </p:spTgt>
                                        </p:tgtEl>
                                        <p:attrNameLst>
                                          <p:attrName>style.visibility</p:attrName>
                                        </p:attrNameLst>
                                      </p:cBhvr>
                                      <p:to>
                                        <p:strVal val="visible"/>
                                      </p:to>
                                    </p:set>
                                    <p:animEffect filter="strips(downLeft)" transition="in">
                                      <p:cBhvr>
                                        <p:cTn id="15" dur="500"/>
                                        <p:tgtEl>
                                          <p:spTgt spid="39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2" presetID="18" grpId="1" fill="hold">
                                  <p:stCondLst>
                                    <p:cond delay="0"/>
                                  </p:stCondLst>
                                  <p:iterate type="el" backwards="0">
                                    <p:tmAbs val="0"/>
                                  </p:iterate>
                                  <p:childTnLst>
                                    <p:set>
                                      <p:cBhvr>
                                        <p:cTn id="19" fill="hold"/>
                                        <p:tgtEl>
                                          <p:spTgt spid="390">
                                            <p:txEl>
                                              <p:pRg st="2" end="2"/>
                                            </p:txEl>
                                          </p:spTgt>
                                        </p:tgtEl>
                                        <p:attrNameLst>
                                          <p:attrName>style.visibility</p:attrName>
                                        </p:attrNameLst>
                                      </p:cBhvr>
                                      <p:to>
                                        <p:strVal val="visible"/>
                                      </p:to>
                                    </p:set>
                                    <p:animEffect filter="strips(downLeft)" transition="in">
                                      <p:cBhvr>
                                        <p:cTn id="20" dur="500"/>
                                        <p:tgtEl>
                                          <p:spTgt spid="39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2" presetID="18" grpId="1" fill="hold">
                                  <p:stCondLst>
                                    <p:cond delay="0"/>
                                  </p:stCondLst>
                                  <p:iterate type="el" backwards="0">
                                    <p:tmAbs val="0"/>
                                  </p:iterate>
                                  <p:childTnLst>
                                    <p:set>
                                      <p:cBhvr>
                                        <p:cTn id="24" fill="hold"/>
                                        <p:tgtEl>
                                          <p:spTgt spid="390">
                                            <p:txEl>
                                              <p:pRg st="3" end="3"/>
                                            </p:txEl>
                                          </p:spTgt>
                                        </p:tgtEl>
                                        <p:attrNameLst>
                                          <p:attrName>style.visibility</p:attrName>
                                        </p:attrNameLst>
                                      </p:cBhvr>
                                      <p:to>
                                        <p:strVal val="visible"/>
                                      </p:to>
                                    </p:set>
                                    <p:animEffect filter="strips(downLeft)" transition="in">
                                      <p:cBhvr>
                                        <p:cTn id="25" dur="500"/>
                                        <p:tgtEl>
                                          <p:spTgt spid="39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12" presetID="18" grpId="1" fill="hold">
                                  <p:stCondLst>
                                    <p:cond delay="0"/>
                                  </p:stCondLst>
                                  <p:iterate type="el" backwards="0">
                                    <p:tmAbs val="0"/>
                                  </p:iterate>
                                  <p:childTnLst>
                                    <p:set>
                                      <p:cBhvr>
                                        <p:cTn id="29" fill="hold"/>
                                        <p:tgtEl>
                                          <p:spTgt spid="390">
                                            <p:txEl>
                                              <p:pRg st="4" end="4"/>
                                            </p:txEl>
                                          </p:spTgt>
                                        </p:tgtEl>
                                        <p:attrNameLst>
                                          <p:attrName>style.visibility</p:attrName>
                                        </p:attrNameLst>
                                      </p:cBhvr>
                                      <p:to>
                                        <p:strVal val="visible"/>
                                      </p:to>
                                    </p:set>
                                    <p:animEffect filter="strips(downLeft)" transition="in">
                                      <p:cBhvr>
                                        <p:cTn id="30" dur="500"/>
                                        <p:tgtEl>
                                          <p:spTgt spid="390">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90"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Shape 392"/>
          <p:cNvSpPr/>
          <p:nvPr>
            <p:ph type="title"/>
          </p:nvPr>
        </p:nvSpPr>
        <p:spPr>
          <a:xfrm>
            <a:off x="1092402" y="1843430"/>
            <a:ext cx="10368079" cy="1599591"/>
          </a:xfrm>
          <a:prstGeom prst="rect">
            <a:avLst/>
          </a:prstGeom>
        </p:spPr>
        <p:txBody>
          <a:bodyPr/>
          <a:lstStyle/>
          <a:p>
            <a:pPr/>
            <a:r>
              <a:t>Transitions</a:t>
            </a:r>
          </a:p>
        </p:txBody>
      </p:sp>
      <p:sp>
        <p:nvSpPr>
          <p:cNvPr id="393" name="Shape 393"/>
          <p:cNvSpPr/>
          <p:nvPr>
            <p:ph type="body" sz="half" idx="1"/>
          </p:nvPr>
        </p:nvSpPr>
        <p:spPr>
          <a:xfrm>
            <a:off x="1092402" y="3657600"/>
            <a:ext cx="10368080" cy="4291584"/>
          </a:xfrm>
          <a:prstGeom prst="rect">
            <a:avLst/>
          </a:prstGeom>
        </p:spPr>
        <p:txBody>
          <a:bodyPr/>
          <a:lstStyle/>
          <a:p>
            <a:pPr marL="107964" indent="-107964" defTabSz="1131417">
              <a:spcBef>
                <a:spcPts val="1400"/>
              </a:spcBef>
              <a:defRPr sz="3306"/>
            </a:pPr>
            <a:r>
              <a:t>It is a good idea to continue one paragraph where another leaves off. (Instances where this is especially challenging may suggest that the paragraphs don't belong together at all.)</a:t>
            </a:r>
          </a:p>
          <a:p>
            <a:pPr marL="107964" indent="-107964" defTabSz="1131417">
              <a:spcBef>
                <a:spcPts val="1400"/>
              </a:spcBef>
              <a:defRPr sz="3306"/>
            </a:pPr>
            <a:r>
              <a:t> Picking up key phrases from the previous paragraph and highlighting them in the next can create an obvious progression for readers. </a:t>
            </a:r>
          </a:p>
          <a:p>
            <a:pPr marL="107964" indent="-107964" defTabSz="1131417">
              <a:spcBef>
                <a:spcPts val="1400"/>
              </a:spcBef>
              <a:defRPr sz="3306"/>
            </a:pPr>
            <a:r>
              <a:t>Many times, it only takes a few words to draw these connections. </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93">
                                            <p:bg/>
                                          </p:spTgt>
                                        </p:tgtEl>
                                        <p:attrNameLst>
                                          <p:attrName>style.visibility</p:attrName>
                                        </p:attrNameLst>
                                      </p:cBhvr>
                                      <p:to>
                                        <p:strVal val="visible"/>
                                      </p:to>
                                    </p:set>
                                    <p:anim calcmode="lin" valueType="num">
                                      <p:cBhvr>
                                        <p:cTn id="7" dur="1000" fill="hold"/>
                                        <p:tgtEl>
                                          <p:spTgt spid="393">
                                            <p:bg/>
                                          </p:spTgt>
                                        </p:tgtEl>
                                        <p:attrNameLst>
                                          <p:attrName>ppt_x</p:attrName>
                                        </p:attrNameLst>
                                      </p:cBhvr>
                                      <p:tavLst>
                                        <p:tav tm="0">
                                          <p:val>
                                            <p:strVal val="#ppt_x"/>
                                          </p:val>
                                        </p:tav>
                                        <p:tav tm="100000">
                                          <p:val>
                                            <p:strVal val="#ppt_x"/>
                                          </p:val>
                                        </p:tav>
                                      </p:tavLst>
                                    </p:anim>
                                    <p:anim calcmode="lin" valueType="num">
                                      <p:cBhvr>
                                        <p:cTn id="8" dur="1000" fill="hold"/>
                                        <p:tgtEl>
                                          <p:spTgt spid="393">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93">
                                            <p:txEl>
                                              <p:pRg st="0" end="0"/>
                                            </p:txEl>
                                          </p:spTgt>
                                        </p:tgtEl>
                                        <p:attrNameLst>
                                          <p:attrName>style.visibility</p:attrName>
                                        </p:attrNameLst>
                                      </p:cBhvr>
                                      <p:to>
                                        <p:strVal val="visible"/>
                                      </p:to>
                                    </p:set>
                                    <p:anim calcmode="lin" valueType="num">
                                      <p:cBhvr>
                                        <p:cTn id="11" dur="1000" fill="hold"/>
                                        <p:tgtEl>
                                          <p:spTgt spid="39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93">
                                            <p:txEl>
                                              <p:pRg st="1" end="1"/>
                                            </p:txEl>
                                          </p:spTgt>
                                        </p:tgtEl>
                                        <p:attrNameLst>
                                          <p:attrName>style.visibility</p:attrName>
                                        </p:attrNameLst>
                                      </p:cBhvr>
                                      <p:to>
                                        <p:strVal val="visible"/>
                                      </p:to>
                                    </p:set>
                                    <p:anim calcmode="lin" valueType="num">
                                      <p:cBhvr>
                                        <p:cTn id="17" dur="1000" fill="hold"/>
                                        <p:tgtEl>
                                          <p:spTgt spid="39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93">
                                            <p:txEl>
                                              <p:pRg st="2" end="2"/>
                                            </p:txEl>
                                          </p:spTgt>
                                        </p:tgtEl>
                                        <p:attrNameLst>
                                          <p:attrName>style.visibility</p:attrName>
                                        </p:attrNameLst>
                                      </p:cBhvr>
                                      <p:to>
                                        <p:strVal val="visible"/>
                                      </p:to>
                                    </p:set>
                                    <p:anim calcmode="lin" valueType="num">
                                      <p:cBhvr>
                                        <p:cTn id="23" dur="1000" fill="hold"/>
                                        <p:tgtEl>
                                          <p:spTgt spid="39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9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93"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title"/>
          </p:nvPr>
        </p:nvSpPr>
        <p:spPr>
          <a:prstGeom prst="rect">
            <a:avLst/>
          </a:prstGeom>
        </p:spPr>
        <p:txBody>
          <a:bodyPr/>
          <a:lstStyle>
            <a:lvl1pPr>
              <a:defRPr>
                <a:solidFill>
                  <a:srgbClr val="000000"/>
                </a:solidFill>
                <a:latin typeface="Bodoni SvtyTwo ITC TT-Bold"/>
                <a:ea typeface="Bodoni SvtyTwo ITC TT-Bold"/>
                <a:cs typeface="Bodoni SvtyTwo ITC TT-Bold"/>
                <a:sym typeface="Bodoni SvtyTwo ITC TT-Bold"/>
              </a:defRPr>
            </a:lvl1pPr>
          </a:lstStyle>
          <a:p>
            <a:pPr/>
            <a:r>
              <a:t>OBJECTIVE FOR TODAY</a:t>
            </a:r>
          </a:p>
        </p:txBody>
      </p:sp>
      <p:sp>
        <p:nvSpPr>
          <p:cNvPr id="208" name="Shape 208"/>
          <p:cNvSpPr/>
          <p:nvPr>
            <p:ph type="body" idx="1"/>
          </p:nvPr>
        </p:nvSpPr>
        <p:spPr>
          <a:xfrm>
            <a:off x="84666" y="2324100"/>
            <a:ext cx="7174443" cy="7201165"/>
          </a:xfrm>
          <a:prstGeom prst="rect">
            <a:avLst/>
          </a:prstGeom>
        </p:spPr>
        <p:txBody>
          <a:bodyPr/>
          <a:lstStyle>
            <a:lvl1pPr>
              <a:defRPr b="1" sz="6500">
                <a:solidFill>
                  <a:srgbClr val="000000"/>
                </a:solidFill>
              </a:defRPr>
            </a:lvl1pPr>
          </a:lstStyle>
          <a:p>
            <a:pPr/>
            <a:r>
              <a:t>Today, we will learn how to use in-text citations and how to create body paragraphs. </a:t>
            </a:r>
          </a:p>
        </p:txBody>
      </p:sp>
      <p:grpSp>
        <p:nvGrpSpPr>
          <p:cNvPr id="211" name="Group 211"/>
          <p:cNvGrpSpPr/>
          <p:nvPr/>
        </p:nvGrpSpPr>
        <p:grpSpPr>
          <a:xfrm>
            <a:off x="7744258" y="5712883"/>
            <a:ext cx="4728730" cy="3784865"/>
            <a:chOff x="0" y="0"/>
            <a:chExt cx="4728729" cy="3784864"/>
          </a:xfrm>
        </p:grpSpPr>
        <p:pic>
          <p:nvPicPr>
            <p:cNvPr id="210" name="in-text-citations-mla-10-638.jpg"/>
            <p:cNvPicPr>
              <a:picLocks noChangeAspect="1"/>
            </p:cNvPicPr>
            <p:nvPr/>
          </p:nvPicPr>
          <p:blipFill>
            <a:blip r:embed="rId2">
              <a:extLst/>
            </a:blip>
            <a:stretch>
              <a:fillRect/>
            </a:stretch>
          </p:blipFill>
          <p:spPr>
            <a:xfrm>
              <a:off x="215900" y="139700"/>
              <a:ext cx="4296930" cy="3226065"/>
            </a:xfrm>
            <a:prstGeom prst="rect">
              <a:avLst/>
            </a:prstGeom>
            <a:ln>
              <a:noFill/>
            </a:ln>
            <a:effectLst/>
          </p:spPr>
        </p:pic>
        <p:pic>
          <p:nvPicPr>
            <p:cNvPr id="209" name=""/>
            <p:cNvPicPr>
              <a:picLocks noChangeAspect="0"/>
            </p:cNvPicPr>
            <p:nvPr/>
          </p:nvPicPr>
          <p:blipFill>
            <a:blip r:embed="rId3">
              <a:extLst/>
            </a:blip>
            <a:stretch>
              <a:fillRect/>
            </a:stretch>
          </p:blipFill>
          <p:spPr>
            <a:xfrm>
              <a:off x="0" y="0"/>
              <a:ext cx="4728730" cy="3784865"/>
            </a:xfrm>
            <a:prstGeom prst="rect">
              <a:avLst/>
            </a:prstGeom>
            <a:effectLst/>
          </p:spPr>
        </p:pic>
      </p:grpSp>
      <p:grpSp>
        <p:nvGrpSpPr>
          <p:cNvPr id="214" name="Group 214"/>
          <p:cNvGrpSpPr/>
          <p:nvPr/>
        </p:nvGrpSpPr>
        <p:grpSpPr>
          <a:xfrm>
            <a:off x="8424564" y="2167913"/>
            <a:ext cx="3269358" cy="3396358"/>
            <a:chOff x="0" y="0"/>
            <a:chExt cx="3269357" cy="3396357"/>
          </a:xfrm>
        </p:grpSpPr>
        <p:pic>
          <p:nvPicPr>
            <p:cNvPr id="213" name="objective-clipart-objectives-clipart-1.jpg"/>
            <p:cNvPicPr>
              <a:picLocks noChangeAspect="1"/>
            </p:cNvPicPr>
            <p:nvPr/>
          </p:nvPicPr>
          <p:blipFill>
            <a:blip r:embed="rId4">
              <a:extLst/>
            </a:blip>
            <a:stretch>
              <a:fillRect/>
            </a:stretch>
          </p:blipFill>
          <p:spPr>
            <a:xfrm>
              <a:off x="215900" y="139700"/>
              <a:ext cx="2837558" cy="2837558"/>
            </a:xfrm>
            <a:prstGeom prst="rect">
              <a:avLst/>
            </a:prstGeom>
            <a:ln>
              <a:noFill/>
            </a:ln>
            <a:effectLst/>
          </p:spPr>
        </p:pic>
        <p:pic>
          <p:nvPicPr>
            <p:cNvPr id="212" name=""/>
            <p:cNvPicPr>
              <a:picLocks noChangeAspect="0"/>
            </p:cNvPicPr>
            <p:nvPr/>
          </p:nvPicPr>
          <p:blipFill>
            <a:blip r:embed="rId5">
              <a:extLst/>
            </a:blip>
            <a:stretch>
              <a:fillRect/>
            </a:stretch>
          </p:blipFill>
          <p:spPr>
            <a:xfrm>
              <a:off x="0" y="0"/>
              <a:ext cx="3269358" cy="3396358"/>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5" name="Shape 395"/>
          <p:cNvSpPr/>
          <p:nvPr>
            <p:ph type="title"/>
          </p:nvPr>
        </p:nvSpPr>
        <p:spPr>
          <a:xfrm>
            <a:off x="1092402" y="1843430"/>
            <a:ext cx="10368079" cy="1599591"/>
          </a:xfrm>
          <a:prstGeom prst="rect">
            <a:avLst/>
          </a:prstGeom>
        </p:spPr>
        <p:txBody>
          <a:bodyPr/>
          <a:lstStyle/>
          <a:p>
            <a:pPr/>
            <a:r>
              <a:t>Transitional Phrases</a:t>
            </a:r>
          </a:p>
        </p:txBody>
      </p:sp>
      <p:sp>
        <p:nvSpPr>
          <p:cNvPr id="396" name="Shape 396"/>
          <p:cNvSpPr/>
          <p:nvPr>
            <p:ph type="body" sz="half" idx="1"/>
          </p:nvPr>
        </p:nvSpPr>
        <p:spPr>
          <a:xfrm>
            <a:off x="1548350" y="3369314"/>
            <a:ext cx="10243495" cy="4408830"/>
          </a:xfrm>
          <a:prstGeom prst="rect">
            <a:avLst/>
          </a:prstGeom>
        </p:spPr>
        <p:txBody>
          <a:bodyPr/>
          <a:lstStyle/>
          <a:p>
            <a:pPr marL="103493" indent="-103493" defTabSz="1079398">
              <a:spcBef>
                <a:spcPts val="1400"/>
              </a:spcBef>
              <a:defRPr b="1" sz="2490"/>
            </a:pPr>
            <a:r>
              <a:t>To Add:</a:t>
            </a:r>
          </a:p>
          <a:p>
            <a:pPr marL="103493" indent="-103493" defTabSz="1079398">
              <a:spcBef>
                <a:spcPts val="1400"/>
              </a:spcBef>
              <a:defRPr sz="2490"/>
            </a:pPr>
            <a:r>
              <a:t>and, again, and then, besides, equally important, finally, further, furthermore, nor, too, next, lastly, what's more, moreover, in addition, first (second, etc.)</a:t>
            </a:r>
          </a:p>
          <a:p>
            <a:pPr marL="103493" indent="-103493" defTabSz="1079398">
              <a:spcBef>
                <a:spcPts val="1400"/>
              </a:spcBef>
              <a:defRPr b="1" sz="2490"/>
            </a:pPr>
            <a:r>
              <a:t>To Compare:</a:t>
            </a:r>
          </a:p>
          <a:p>
            <a:pPr marL="103493" indent="-103493" defTabSz="1079398">
              <a:spcBef>
                <a:spcPts val="1400"/>
              </a:spcBef>
              <a:defRPr sz="2490"/>
            </a:pPr>
            <a:r>
              <a:t>whereas, but, yet, on the other hand, however, nevertheless, on the contrary, by comparison, where, compared to, up against, balanced against, vis a vis, but, although, conversely, meanwhile, after all, in contrast, although this may be true</a:t>
            </a:r>
          </a:p>
          <a:p>
            <a:pPr marL="103493" indent="-103493" defTabSz="1079398">
              <a:spcBef>
                <a:spcPts val="1400"/>
              </a:spcBef>
              <a:defRPr b="1" sz="2490"/>
            </a:pPr>
            <a:r>
              <a:t>To Prove:</a:t>
            </a:r>
          </a:p>
          <a:p>
            <a:pPr marL="103493" indent="-103493" defTabSz="1079398">
              <a:spcBef>
                <a:spcPts val="1400"/>
              </a:spcBef>
              <a:defRPr sz="2490"/>
            </a:pPr>
            <a:r>
              <a:t>because, for, since, for the same reason, obviously, evidently, furthermore, moreover, besides, indeed, in fact, in addition, in any case, that is</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396">
                                            <p:bg/>
                                          </p:spTgt>
                                        </p:tgtEl>
                                        <p:attrNameLst>
                                          <p:attrName>style.visibility</p:attrName>
                                        </p:attrNameLst>
                                      </p:cBhvr>
                                      <p:to>
                                        <p:strVal val="visible"/>
                                      </p:to>
                                    </p:set>
                                    <p:animEffect filter="wipe(down)" transition="in">
                                      <p:cBhvr>
                                        <p:cTn id="7" dur="500"/>
                                        <p:tgtEl>
                                          <p:spTgt spid="396">
                                            <p:bg/>
                                          </p:spTgt>
                                        </p:tgtEl>
                                      </p:cBhvr>
                                    </p:animEffect>
                                  </p:childTnLst>
                                </p:cTn>
                              </p:par>
                              <p:par>
                                <p:cTn id="8" presetClass="entr" nodeType="withEffect" presetSubtype="4" presetID="22" grpId="1" fill="hold">
                                  <p:stCondLst>
                                    <p:cond delay="0"/>
                                  </p:stCondLst>
                                  <p:iterate type="el" backwards="0">
                                    <p:tmAbs val="0"/>
                                  </p:iterate>
                                  <p:childTnLst>
                                    <p:set>
                                      <p:cBhvr>
                                        <p:cTn id="9" fill="hold"/>
                                        <p:tgtEl>
                                          <p:spTgt spid="396">
                                            <p:txEl>
                                              <p:pRg st="0" end="0"/>
                                            </p:txEl>
                                          </p:spTgt>
                                        </p:tgtEl>
                                        <p:attrNameLst>
                                          <p:attrName>style.visibility</p:attrName>
                                        </p:attrNameLst>
                                      </p:cBhvr>
                                      <p:to>
                                        <p:strVal val="visible"/>
                                      </p:to>
                                    </p:set>
                                    <p:animEffect filter="wipe(down)" transition="in">
                                      <p:cBhvr>
                                        <p:cTn id="10" dur="500"/>
                                        <p:tgtEl>
                                          <p:spTgt spid="39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4" presetID="22" grpId="1" fill="hold">
                                  <p:stCondLst>
                                    <p:cond delay="0"/>
                                  </p:stCondLst>
                                  <p:iterate type="el" backwards="0">
                                    <p:tmAbs val="0"/>
                                  </p:iterate>
                                  <p:childTnLst>
                                    <p:set>
                                      <p:cBhvr>
                                        <p:cTn id="14" fill="hold"/>
                                        <p:tgtEl>
                                          <p:spTgt spid="396">
                                            <p:txEl>
                                              <p:pRg st="1" end="1"/>
                                            </p:txEl>
                                          </p:spTgt>
                                        </p:tgtEl>
                                        <p:attrNameLst>
                                          <p:attrName>style.visibility</p:attrName>
                                        </p:attrNameLst>
                                      </p:cBhvr>
                                      <p:to>
                                        <p:strVal val="visible"/>
                                      </p:to>
                                    </p:set>
                                    <p:animEffect filter="wipe(down)" transition="in">
                                      <p:cBhvr>
                                        <p:cTn id="15" dur="500"/>
                                        <p:tgtEl>
                                          <p:spTgt spid="39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4" presetID="22" grpId="1" fill="hold">
                                  <p:stCondLst>
                                    <p:cond delay="0"/>
                                  </p:stCondLst>
                                  <p:iterate type="el" backwards="0">
                                    <p:tmAbs val="0"/>
                                  </p:iterate>
                                  <p:childTnLst>
                                    <p:set>
                                      <p:cBhvr>
                                        <p:cTn id="19" fill="hold"/>
                                        <p:tgtEl>
                                          <p:spTgt spid="396">
                                            <p:txEl>
                                              <p:pRg st="2" end="2"/>
                                            </p:txEl>
                                          </p:spTgt>
                                        </p:tgtEl>
                                        <p:attrNameLst>
                                          <p:attrName>style.visibility</p:attrName>
                                        </p:attrNameLst>
                                      </p:cBhvr>
                                      <p:to>
                                        <p:strVal val="visible"/>
                                      </p:to>
                                    </p:set>
                                    <p:animEffect filter="wipe(down)" transition="in">
                                      <p:cBhvr>
                                        <p:cTn id="20" dur="500"/>
                                        <p:tgtEl>
                                          <p:spTgt spid="39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2" grpId="1" fill="hold">
                                  <p:stCondLst>
                                    <p:cond delay="0"/>
                                  </p:stCondLst>
                                  <p:iterate type="el" backwards="0">
                                    <p:tmAbs val="0"/>
                                  </p:iterate>
                                  <p:childTnLst>
                                    <p:set>
                                      <p:cBhvr>
                                        <p:cTn id="24" fill="hold"/>
                                        <p:tgtEl>
                                          <p:spTgt spid="396">
                                            <p:txEl>
                                              <p:pRg st="3" end="3"/>
                                            </p:txEl>
                                          </p:spTgt>
                                        </p:tgtEl>
                                        <p:attrNameLst>
                                          <p:attrName>style.visibility</p:attrName>
                                        </p:attrNameLst>
                                      </p:cBhvr>
                                      <p:to>
                                        <p:strVal val="visible"/>
                                      </p:to>
                                    </p:set>
                                    <p:animEffect filter="wipe(down)" transition="in">
                                      <p:cBhvr>
                                        <p:cTn id="25" dur="500"/>
                                        <p:tgtEl>
                                          <p:spTgt spid="39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4" presetID="22" grpId="1" fill="hold">
                                  <p:stCondLst>
                                    <p:cond delay="0"/>
                                  </p:stCondLst>
                                  <p:iterate type="el" backwards="0">
                                    <p:tmAbs val="0"/>
                                  </p:iterate>
                                  <p:childTnLst>
                                    <p:set>
                                      <p:cBhvr>
                                        <p:cTn id="29" fill="hold"/>
                                        <p:tgtEl>
                                          <p:spTgt spid="396">
                                            <p:txEl>
                                              <p:pRg st="4" end="4"/>
                                            </p:txEl>
                                          </p:spTgt>
                                        </p:tgtEl>
                                        <p:attrNameLst>
                                          <p:attrName>style.visibility</p:attrName>
                                        </p:attrNameLst>
                                      </p:cBhvr>
                                      <p:to>
                                        <p:strVal val="visible"/>
                                      </p:to>
                                    </p:set>
                                    <p:animEffect filter="wipe(down)" transition="in">
                                      <p:cBhvr>
                                        <p:cTn id="30" dur="500"/>
                                        <p:tgtEl>
                                          <p:spTgt spid="39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2" grpId="1" fill="hold">
                                  <p:stCondLst>
                                    <p:cond delay="0"/>
                                  </p:stCondLst>
                                  <p:iterate type="el" backwards="0">
                                    <p:tmAbs val="0"/>
                                  </p:iterate>
                                  <p:childTnLst>
                                    <p:set>
                                      <p:cBhvr>
                                        <p:cTn id="34" fill="hold"/>
                                        <p:tgtEl>
                                          <p:spTgt spid="396">
                                            <p:txEl>
                                              <p:pRg st="5" end="5"/>
                                            </p:txEl>
                                          </p:spTgt>
                                        </p:tgtEl>
                                        <p:attrNameLst>
                                          <p:attrName>style.visibility</p:attrName>
                                        </p:attrNameLst>
                                      </p:cBhvr>
                                      <p:to>
                                        <p:strVal val="visible"/>
                                      </p:to>
                                    </p:set>
                                    <p:animEffect filter="wipe(down)" transition="in">
                                      <p:cBhvr>
                                        <p:cTn id="35" dur="500"/>
                                        <p:tgtEl>
                                          <p:spTgt spid="396">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96"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8" name="Shape 398"/>
          <p:cNvSpPr/>
          <p:nvPr>
            <p:ph type="title"/>
          </p:nvPr>
        </p:nvSpPr>
        <p:spPr>
          <a:xfrm>
            <a:off x="1092402" y="1843430"/>
            <a:ext cx="10368079" cy="1599591"/>
          </a:xfrm>
          <a:prstGeom prst="rect">
            <a:avLst/>
          </a:prstGeom>
        </p:spPr>
        <p:txBody>
          <a:bodyPr/>
          <a:lstStyle>
            <a:lvl1pPr defTabSz="1131417">
              <a:defRPr spc="121" sz="6090"/>
            </a:lvl1pPr>
          </a:lstStyle>
          <a:p>
            <a:pPr/>
            <a:r>
              <a:t>More Transitional Phrases</a:t>
            </a:r>
          </a:p>
        </p:txBody>
      </p:sp>
      <p:sp>
        <p:nvSpPr>
          <p:cNvPr id="399" name="Shape 399"/>
          <p:cNvSpPr/>
          <p:nvPr>
            <p:ph type="body" sz="half" idx="1"/>
          </p:nvPr>
        </p:nvSpPr>
        <p:spPr>
          <a:xfrm>
            <a:off x="1092402" y="3657600"/>
            <a:ext cx="10368080" cy="4291584"/>
          </a:xfrm>
          <a:prstGeom prst="rect">
            <a:avLst/>
          </a:prstGeom>
        </p:spPr>
        <p:txBody>
          <a:bodyPr/>
          <a:lstStyle/>
          <a:p>
            <a:pPr>
              <a:defRPr b="1"/>
            </a:pPr>
            <a:r>
              <a:t>To Show Exception:</a:t>
            </a:r>
          </a:p>
          <a:p>
            <a:pPr/>
            <a:r>
              <a:t>yet, still, however, nevertheless, in spite of, despite, of course, once in a while, sometimes</a:t>
            </a:r>
          </a:p>
          <a:p>
            <a:pPr>
              <a:defRPr b="1"/>
            </a:pPr>
            <a:r>
              <a:t>To Show Time:</a:t>
            </a:r>
          </a:p>
          <a:p>
            <a:pPr/>
            <a:r>
              <a:t>immediately, thereafter, soon, after a few hours, finally, then, later, previously, formerly, first (second, etc.), next, and then</a:t>
            </a:r>
          </a:p>
          <a:p>
            <a:pPr>
              <a:defRPr b="1"/>
            </a:pPr>
            <a:r>
              <a:t>To Repeat:</a:t>
            </a:r>
          </a:p>
          <a:p>
            <a:pPr/>
            <a:r>
              <a:t>in brief, as I have said, as I have noted, as has been noted</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399">
                                            <p:bg/>
                                          </p:spTgt>
                                        </p:tgtEl>
                                        <p:attrNameLst>
                                          <p:attrName>style.visibility</p:attrName>
                                        </p:attrNameLst>
                                      </p:cBhvr>
                                      <p:to>
                                        <p:strVal val="visible"/>
                                      </p:to>
                                    </p:set>
                                    <p:animEffect filter="wipe(down)" transition="in">
                                      <p:cBhvr>
                                        <p:cTn id="7" dur="500"/>
                                        <p:tgtEl>
                                          <p:spTgt spid="399">
                                            <p:bg/>
                                          </p:spTgt>
                                        </p:tgtEl>
                                      </p:cBhvr>
                                    </p:animEffect>
                                  </p:childTnLst>
                                </p:cTn>
                              </p:par>
                              <p:par>
                                <p:cTn id="8" presetClass="entr" nodeType="withEffect" presetSubtype="4" presetID="22" grpId="1" fill="hold">
                                  <p:stCondLst>
                                    <p:cond delay="0"/>
                                  </p:stCondLst>
                                  <p:iterate type="el" backwards="0">
                                    <p:tmAbs val="0"/>
                                  </p:iterate>
                                  <p:childTnLst>
                                    <p:set>
                                      <p:cBhvr>
                                        <p:cTn id="9" fill="hold"/>
                                        <p:tgtEl>
                                          <p:spTgt spid="399">
                                            <p:txEl>
                                              <p:pRg st="0" end="0"/>
                                            </p:txEl>
                                          </p:spTgt>
                                        </p:tgtEl>
                                        <p:attrNameLst>
                                          <p:attrName>style.visibility</p:attrName>
                                        </p:attrNameLst>
                                      </p:cBhvr>
                                      <p:to>
                                        <p:strVal val="visible"/>
                                      </p:to>
                                    </p:set>
                                    <p:animEffect filter="wipe(down)" transition="in">
                                      <p:cBhvr>
                                        <p:cTn id="10" dur="500"/>
                                        <p:tgtEl>
                                          <p:spTgt spid="39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4" presetID="22" grpId="1" fill="hold">
                                  <p:stCondLst>
                                    <p:cond delay="0"/>
                                  </p:stCondLst>
                                  <p:iterate type="el" backwards="0">
                                    <p:tmAbs val="0"/>
                                  </p:iterate>
                                  <p:childTnLst>
                                    <p:set>
                                      <p:cBhvr>
                                        <p:cTn id="14" fill="hold"/>
                                        <p:tgtEl>
                                          <p:spTgt spid="399">
                                            <p:txEl>
                                              <p:pRg st="1" end="1"/>
                                            </p:txEl>
                                          </p:spTgt>
                                        </p:tgtEl>
                                        <p:attrNameLst>
                                          <p:attrName>style.visibility</p:attrName>
                                        </p:attrNameLst>
                                      </p:cBhvr>
                                      <p:to>
                                        <p:strVal val="visible"/>
                                      </p:to>
                                    </p:set>
                                    <p:animEffect filter="wipe(down)" transition="in">
                                      <p:cBhvr>
                                        <p:cTn id="15" dur="500"/>
                                        <p:tgtEl>
                                          <p:spTgt spid="3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4" presetID="22" grpId="1" fill="hold">
                                  <p:stCondLst>
                                    <p:cond delay="0"/>
                                  </p:stCondLst>
                                  <p:iterate type="el" backwards="0">
                                    <p:tmAbs val="0"/>
                                  </p:iterate>
                                  <p:childTnLst>
                                    <p:set>
                                      <p:cBhvr>
                                        <p:cTn id="19" fill="hold"/>
                                        <p:tgtEl>
                                          <p:spTgt spid="399">
                                            <p:txEl>
                                              <p:pRg st="2" end="2"/>
                                            </p:txEl>
                                          </p:spTgt>
                                        </p:tgtEl>
                                        <p:attrNameLst>
                                          <p:attrName>style.visibility</p:attrName>
                                        </p:attrNameLst>
                                      </p:cBhvr>
                                      <p:to>
                                        <p:strVal val="visible"/>
                                      </p:to>
                                    </p:set>
                                    <p:animEffect filter="wipe(down)" transition="in">
                                      <p:cBhvr>
                                        <p:cTn id="20" dur="500"/>
                                        <p:tgtEl>
                                          <p:spTgt spid="39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2" grpId="1" fill="hold">
                                  <p:stCondLst>
                                    <p:cond delay="0"/>
                                  </p:stCondLst>
                                  <p:iterate type="el" backwards="0">
                                    <p:tmAbs val="0"/>
                                  </p:iterate>
                                  <p:childTnLst>
                                    <p:set>
                                      <p:cBhvr>
                                        <p:cTn id="24" fill="hold"/>
                                        <p:tgtEl>
                                          <p:spTgt spid="399">
                                            <p:txEl>
                                              <p:pRg st="3" end="3"/>
                                            </p:txEl>
                                          </p:spTgt>
                                        </p:tgtEl>
                                        <p:attrNameLst>
                                          <p:attrName>style.visibility</p:attrName>
                                        </p:attrNameLst>
                                      </p:cBhvr>
                                      <p:to>
                                        <p:strVal val="visible"/>
                                      </p:to>
                                    </p:set>
                                    <p:animEffect filter="wipe(down)" transition="in">
                                      <p:cBhvr>
                                        <p:cTn id="25" dur="500"/>
                                        <p:tgtEl>
                                          <p:spTgt spid="39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4" presetID="22" grpId="1" fill="hold">
                                  <p:stCondLst>
                                    <p:cond delay="0"/>
                                  </p:stCondLst>
                                  <p:iterate type="el" backwards="0">
                                    <p:tmAbs val="0"/>
                                  </p:iterate>
                                  <p:childTnLst>
                                    <p:set>
                                      <p:cBhvr>
                                        <p:cTn id="29" fill="hold"/>
                                        <p:tgtEl>
                                          <p:spTgt spid="399">
                                            <p:txEl>
                                              <p:pRg st="4" end="4"/>
                                            </p:txEl>
                                          </p:spTgt>
                                        </p:tgtEl>
                                        <p:attrNameLst>
                                          <p:attrName>style.visibility</p:attrName>
                                        </p:attrNameLst>
                                      </p:cBhvr>
                                      <p:to>
                                        <p:strVal val="visible"/>
                                      </p:to>
                                    </p:set>
                                    <p:animEffect filter="wipe(down)" transition="in">
                                      <p:cBhvr>
                                        <p:cTn id="30" dur="500"/>
                                        <p:tgtEl>
                                          <p:spTgt spid="39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2" grpId="1" fill="hold">
                                  <p:stCondLst>
                                    <p:cond delay="0"/>
                                  </p:stCondLst>
                                  <p:iterate type="el" backwards="0">
                                    <p:tmAbs val="0"/>
                                  </p:iterate>
                                  <p:childTnLst>
                                    <p:set>
                                      <p:cBhvr>
                                        <p:cTn id="34" fill="hold"/>
                                        <p:tgtEl>
                                          <p:spTgt spid="399">
                                            <p:txEl>
                                              <p:pRg st="5" end="5"/>
                                            </p:txEl>
                                          </p:spTgt>
                                        </p:tgtEl>
                                        <p:attrNameLst>
                                          <p:attrName>style.visibility</p:attrName>
                                        </p:attrNameLst>
                                      </p:cBhvr>
                                      <p:to>
                                        <p:strVal val="visible"/>
                                      </p:to>
                                    </p:set>
                                    <p:animEffect filter="wipe(down)" transition="in">
                                      <p:cBhvr>
                                        <p:cTn id="35" dur="500"/>
                                        <p:tgtEl>
                                          <p:spTgt spid="399">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99"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1" name="Shape 401"/>
          <p:cNvSpPr/>
          <p:nvPr>
            <p:ph type="title"/>
          </p:nvPr>
        </p:nvSpPr>
        <p:spPr>
          <a:xfrm>
            <a:off x="1092402" y="1843430"/>
            <a:ext cx="10368079" cy="1599591"/>
          </a:xfrm>
          <a:prstGeom prst="rect">
            <a:avLst/>
          </a:prstGeom>
        </p:spPr>
        <p:txBody>
          <a:bodyPr/>
          <a:lstStyle/>
          <a:p>
            <a:pPr/>
            <a:r>
              <a:t>`</a:t>
            </a:r>
          </a:p>
        </p:txBody>
      </p:sp>
      <p:sp>
        <p:nvSpPr>
          <p:cNvPr id="402" name="Shape 402"/>
          <p:cNvSpPr/>
          <p:nvPr>
            <p:ph type="body" idx="1"/>
          </p:nvPr>
        </p:nvSpPr>
        <p:spPr>
          <a:xfrm>
            <a:off x="1548350" y="3369312"/>
            <a:ext cx="10820346" cy="4776357"/>
          </a:xfrm>
          <a:prstGeom prst="rect">
            <a:avLst/>
          </a:prstGeom>
        </p:spPr>
        <p:txBody>
          <a:bodyPr/>
          <a:lstStyle/>
          <a:p>
            <a:pPr marL="123443" indent="-123443" defTabSz="1287475">
              <a:spcBef>
                <a:spcPts val="1600"/>
              </a:spcBef>
              <a:defRPr b="1" sz="2970"/>
            </a:pPr>
            <a:r>
              <a:t>To Emphasize:</a:t>
            </a:r>
          </a:p>
          <a:p>
            <a:pPr marL="123443" indent="-123443" defTabSz="1287475">
              <a:spcBef>
                <a:spcPts val="1600"/>
              </a:spcBef>
              <a:defRPr sz="2970"/>
            </a:pPr>
            <a:r>
              <a:t>definitely, extremely, obviously, in fact, indeed, in any case, absolutely, positively, naturally, surprisingly, always, forever, perennially, eternally, never, emphatically, unquestionably, without a doubt, certainly, undeniably, without reservation</a:t>
            </a:r>
          </a:p>
          <a:p>
            <a:pPr marL="123443" indent="-123443" defTabSz="1287475">
              <a:spcBef>
                <a:spcPts val="1600"/>
              </a:spcBef>
              <a:defRPr b="1" sz="2970"/>
            </a:pPr>
            <a:r>
              <a:t>To Show Sequence:</a:t>
            </a:r>
          </a:p>
          <a:p>
            <a:pPr marL="123443" indent="-123443" defTabSz="1287475">
              <a:spcBef>
                <a:spcPts val="1600"/>
              </a:spcBef>
              <a:defRPr sz="2970"/>
            </a:pPr>
            <a:r>
              <a:t>first, second, third, and so forth. A, B, C, and so forth. next, then, following this, at this time, now, at this point, after, afterward, subsequently, finally, consequently, previously, before this, simultaneously, concurrently, thus, therefore, hence, next, and then, soon</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402">
                                            <p:bg/>
                                          </p:spTgt>
                                        </p:tgtEl>
                                        <p:attrNameLst>
                                          <p:attrName>style.visibility</p:attrName>
                                        </p:attrNameLst>
                                      </p:cBhvr>
                                      <p:to>
                                        <p:strVal val="visible"/>
                                      </p:to>
                                    </p:set>
                                    <p:animEffect filter="wipe(down)" transition="in">
                                      <p:cBhvr>
                                        <p:cTn id="7" dur="500"/>
                                        <p:tgtEl>
                                          <p:spTgt spid="402">
                                            <p:bg/>
                                          </p:spTgt>
                                        </p:tgtEl>
                                      </p:cBhvr>
                                    </p:animEffect>
                                  </p:childTnLst>
                                </p:cTn>
                              </p:par>
                              <p:par>
                                <p:cTn id="8" presetClass="entr" nodeType="withEffect" presetSubtype="4" presetID="22" grpId="1" fill="hold">
                                  <p:stCondLst>
                                    <p:cond delay="0"/>
                                  </p:stCondLst>
                                  <p:iterate type="el" backwards="0">
                                    <p:tmAbs val="0"/>
                                  </p:iterate>
                                  <p:childTnLst>
                                    <p:set>
                                      <p:cBhvr>
                                        <p:cTn id="9" fill="hold"/>
                                        <p:tgtEl>
                                          <p:spTgt spid="402">
                                            <p:txEl>
                                              <p:pRg st="0" end="0"/>
                                            </p:txEl>
                                          </p:spTgt>
                                        </p:tgtEl>
                                        <p:attrNameLst>
                                          <p:attrName>style.visibility</p:attrName>
                                        </p:attrNameLst>
                                      </p:cBhvr>
                                      <p:to>
                                        <p:strVal val="visible"/>
                                      </p:to>
                                    </p:set>
                                    <p:animEffect filter="wipe(down)" transition="in">
                                      <p:cBhvr>
                                        <p:cTn id="10" dur="500"/>
                                        <p:tgtEl>
                                          <p:spTgt spid="40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4" presetID="22" grpId="1" fill="hold">
                                  <p:stCondLst>
                                    <p:cond delay="0"/>
                                  </p:stCondLst>
                                  <p:iterate type="el" backwards="0">
                                    <p:tmAbs val="0"/>
                                  </p:iterate>
                                  <p:childTnLst>
                                    <p:set>
                                      <p:cBhvr>
                                        <p:cTn id="14" fill="hold"/>
                                        <p:tgtEl>
                                          <p:spTgt spid="402">
                                            <p:txEl>
                                              <p:pRg st="1" end="1"/>
                                            </p:txEl>
                                          </p:spTgt>
                                        </p:tgtEl>
                                        <p:attrNameLst>
                                          <p:attrName>style.visibility</p:attrName>
                                        </p:attrNameLst>
                                      </p:cBhvr>
                                      <p:to>
                                        <p:strVal val="visible"/>
                                      </p:to>
                                    </p:set>
                                    <p:animEffect filter="wipe(down)" transition="in">
                                      <p:cBhvr>
                                        <p:cTn id="15" dur="500"/>
                                        <p:tgtEl>
                                          <p:spTgt spid="40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4" presetID="22" grpId="1" fill="hold">
                                  <p:stCondLst>
                                    <p:cond delay="0"/>
                                  </p:stCondLst>
                                  <p:iterate type="el" backwards="0">
                                    <p:tmAbs val="0"/>
                                  </p:iterate>
                                  <p:childTnLst>
                                    <p:set>
                                      <p:cBhvr>
                                        <p:cTn id="19" fill="hold"/>
                                        <p:tgtEl>
                                          <p:spTgt spid="402">
                                            <p:txEl>
                                              <p:pRg st="2" end="2"/>
                                            </p:txEl>
                                          </p:spTgt>
                                        </p:tgtEl>
                                        <p:attrNameLst>
                                          <p:attrName>style.visibility</p:attrName>
                                        </p:attrNameLst>
                                      </p:cBhvr>
                                      <p:to>
                                        <p:strVal val="visible"/>
                                      </p:to>
                                    </p:set>
                                    <p:animEffect filter="wipe(down)" transition="in">
                                      <p:cBhvr>
                                        <p:cTn id="20" dur="500"/>
                                        <p:tgtEl>
                                          <p:spTgt spid="40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2" grpId="1" fill="hold">
                                  <p:stCondLst>
                                    <p:cond delay="0"/>
                                  </p:stCondLst>
                                  <p:iterate type="el" backwards="0">
                                    <p:tmAbs val="0"/>
                                  </p:iterate>
                                  <p:childTnLst>
                                    <p:set>
                                      <p:cBhvr>
                                        <p:cTn id="24" fill="hold"/>
                                        <p:tgtEl>
                                          <p:spTgt spid="402">
                                            <p:txEl>
                                              <p:pRg st="3" end="3"/>
                                            </p:txEl>
                                          </p:spTgt>
                                        </p:tgtEl>
                                        <p:attrNameLst>
                                          <p:attrName>style.visibility</p:attrName>
                                        </p:attrNameLst>
                                      </p:cBhvr>
                                      <p:to>
                                        <p:strVal val="visible"/>
                                      </p:to>
                                    </p:set>
                                    <p:animEffect filter="wipe(down)" transition="in">
                                      <p:cBhvr>
                                        <p:cTn id="25" dur="500"/>
                                        <p:tgtEl>
                                          <p:spTgt spid="40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02"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4" name="Shape 404"/>
          <p:cNvSpPr/>
          <p:nvPr>
            <p:ph type="title"/>
          </p:nvPr>
        </p:nvSpPr>
        <p:spPr>
          <a:xfrm>
            <a:off x="1092402" y="1843430"/>
            <a:ext cx="10368079" cy="1599591"/>
          </a:xfrm>
          <a:prstGeom prst="rect">
            <a:avLst/>
          </a:prstGeom>
        </p:spPr>
        <p:txBody>
          <a:bodyPr/>
          <a:lstStyle>
            <a:lvl1pPr defTabSz="1131417">
              <a:defRPr spc="121" sz="6090"/>
            </a:lvl1pPr>
          </a:lstStyle>
          <a:p>
            <a:pPr/>
            <a:r>
              <a:t>More Transitional Phrases</a:t>
            </a:r>
          </a:p>
        </p:txBody>
      </p:sp>
      <p:sp>
        <p:nvSpPr>
          <p:cNvPr id="405" name="Shape 405"/>
          <p:cNvSpPr/>
          <p:nvPr>
            <p:ph type="body" sz="half" idx="1"/>
          </p:nvPr>
        </p:nvSpPr>
        <p:spPr>
          <a:xfrm>
            <a:off x="1092402" y="3657600"/>
            <a:ext cx="10368080" cy="4291584"/>
          </a:xfrm>
          <a:prstGeom prst="rect">
            <a:avLst/>
          </a:prstGeom>
        </p:spPr>
        <p:txBody>
          <a:bodyPr/>
          <a:lstStyle/>
          <a:p>
            <a:pPr>
              <a:defRPr b="1"/>
            </a:pPr>
            <a:r>
              <a:t>To Give an Example:</a:t>
            </a:r>
          </a:p>
          <a:p>
            <a:pPr/>
            <a:r>
              <a:t>for example, for instance, in this case, in another case, on this occasion, in this situation, take the case of, to demonstrate, to illustrate, as an illustration, to illustrate</a:t>
            </a:r>
          </a:p>
          <a:p>
            <a:pPr>
              <a:defRPr b="1"/>
            </a:pPr>
            <a:r>
              <a:t>To Summarize or Conclude:</a:t>
            </a:r>
          </a:p>
          <a:p>
            <a:pPr/>
            <a:r>
              <a:t>in brief, on the whole, summing up, to conclude, in conclusion, as I have shown, as I have said, hence, therefore, accordingly, thus, as a result, consequently</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405">
                                            <p:bg/>
                                          </p:spTgt>
                                        </p:tgtEl>
                                        <p:attrNameLst>
                                          <p:attrName>style.visibility</p:attrName>
                                        </p:attrNameLst>
                                      </p:cBhvr>
                                      <p:to>
                                        <p:strVal val="visible"/>
                                      </p:to>
                                    </p:set>
                                    <p:animEffect filter="wipe(down)" transition="in">
                                      <p:cBhvr>
                                        <p:cTn id="7" dur="500"/>
                                        <p:tgtEl>
                                          <p:spTgt spid="405">
                                            <p:bg/>
                                          </p:spTgt>
                                        </p:tgtEl>
                                      </p:cBhvr>
                                    </p:animEffect>
                                  </p:childTnLst>
                                </p:cTn>
                              </p:par>
                              <p:par>
                                <p:cTn id="8" presetClass="entr" nodeType="withEffect" presetSubtype="4" presetID="22" grpId="1" fill="hold">
                                  <p:stCondLst>
                                    <p:cond delay="0"/>
                                  </p:stCondLst>
                                  <p:iterate type="el" backwards="0">
                                    <p:tmAbs val="0"/>
                                  </p:iterate>
                                  <p:childTnLst>
                                    <p:set>
                                      <p:cBhvr>
                                        <p:cTn id="9" fill="hold"/>
                                        <p:tgtEl>
                                          <p:spTgt spid="405">
                                            <p:txEl>
                                              <p:pRg st="0" end="0"/>
                                            </p:txEl>
                                          </p:spTgt>
                                        </p:tgtEl>
                                        <p:attrNameLst>
                                          <p:attrName>style.visibility</p:attrName>
                                        </p:attrNameLst>
                                      </p:cBhvr>
                                      <p:to>
                                        <p:strVal val="visible"/>
                                      </p:to>
                                    </p:set>
                                    <p:animEffect filter="wipe(down)" transition="in">
                                      <p:cBhvr>
                                        <p:cTn id="10" dur="500"/>
                                        <p:tgtEl>
                                          <p:spTgt spid="40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4" presetID="22" grpId="1" fill="hold">
                                  <p:stCondLst>
                                    <p:cond delay="0"/>
                                  </p:stCondLst>
                                  <p:iterate type="el" backwards="0">
                                    <p:tmAbs val="0"/>
                                  </p:iterate>
                                  <p:childTnLst>
                                    <p:set>
                                      <p:cBhvr>
                                        <p:cTn id="14" fill="hold"/>
                                        <p:tgtEl>
                                          <p:spTgt spid="405">
                                            <p:txEl>
                                              <p:pRg st="1" end="1"/>
                                            </p:txEl>
                                          </p:spTgt>
                                        </p:tgtEl>
                                        <p:attrNameLst>
                                          <p:attrName>style.visibility</p:attrName>
                                        </p:attrNameLst>
                                      </p:cBhvr>
                                      <p:to>
                                        <p:strVal val="visible"/>
                                      </p:to>
                                    </p:set>
                                    <p:animEffect filter="wipe(down)" transition="in">
                                      <p:cBhvr>
                                        <p:cTn id="15" dur="500"/>
                                        <p:tgtEl>
                                          <p:spTgt spid="40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4" presetID="22" grpId="1" fill="hold">
                                  <p:stCondLst>
                                    <p:cond delay="0"/>
                                  </p:stCondLst>
                                  <p:iterate type="el" backwards="0">
                                    <p:tmAbs val="0"/>
                                  </p:iterate>
                                  <p:childTnLst>
                                    <p:set>
                                      <p:cBhvr>
                                        <p:cTn id="19" fill="hold"/>
                                        <p:tgtEl>
                                          <p:spTgt spid="405">
                                            <p:txEl>
                                              <p:pRg st="2" end="2"/>
                                            </p:txEl>
                                          </p:spTgt>
                                        </p:tgtEl>
                                        <p:attrNameLst>
                                          <p:attrName>style.visibility</p:attrName>
                                        </p:attrNameLst>
                                      </p:cBhvr>
                                      <p:to>
                                        <p:strVal val="visible"/>
                                      </p:to>
                                    </p:set>
                                    <p:animEffect filter="wipe(down)" transition="in">
                                      <p:cBhvr>
                                        <p:cTn id="20" dur="500"/>
                                        <p:tgtEl>
                                          <p:spTgt spid="40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2" grpId="1" fill="hold">
                                  <p:stCondLst>
                                    <p:cond delay="0"/>
                                  </p:stCondLst>
                                  <p:iterate type="el" backwards="0">
                                    <p:tmAbs val="0"/>
                                  </p:iterate>
                                  <p:childTnLst>
                                    <p:set>
                                      <p:cBhvr>
                                        <p:cTn id="24" fill="hold"/>
                                        <p:tgtEl>
                                          <p:spTgt spid="405">
                                            <p:txEl>
                                              <p:pRg st="3" end="3"/>
                                            </p:txEl>
                                          </p:spTgt>
                                        </p:tgtEl>
                                        <p:attrNameLst>
                                          <p:attrName>style.visibility</p:attrName>
                                        </p:attrNameLst>
                                      </p:cBhvr>
                                      <p:to>
                                        <p:strVal val="visible"/>
                                      </p:to>
                                    </p:set>
                                    <p:animEffect filter="wipe(down)" transition="in">
                                      <p:cBhvr>
                                        <p:cTn id="25" dur="500"/>
                                        <p:tgtEl>
                                          <p:spTgt spid="40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05"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7" name="Shape 407"/>
          <p:cNvSpPr/>
          <p:nvPr>
            <p:ph type="title"/>
          </p:nvPr>
        </p:nvSpPr>
        <p:spPr>
          <a:prstGeom prst="rect">
            <a:avLst/>
          </a:prstGeom>
        </p:spPr>
        <p:txBody>
          <a:bodyPr/>
          <a:lstStyle>
            <a:lvl1pPr>
              <a:defRPr>
                <a:solidFill>
                  <a:srgbClr val="000000"/>
                </a:solidFill>
                <a:latin typeface="Bodoni SvtyTwo ITC TT-Bold"/>
                <a:ea typeface="Bodoni SvtyTwo ITC TT-Bold"/>
                <a:cs typeface="Bodoni SvtyTwo ITC TT-Bold"/>
                <a:sym typeface="Bodoni SvtyTwo ITC TT-Bold"/>
              </a:defRPr>
            </a:lvl1pPr>
          </a:lstStyle>
          <a:p>
            <a:pPr/>
            <a:r>
              <a:t>My Example</a:t>
            </a:r>
          </a:p>
        </p:txBody>
      </p:sp>
      <p:sp>
        <p:nvSpPr>
          <p:cNvPr id="408" name="Shape 408"/>
          <p:cNvSpPr/>
          <p:nvPr>
            <p:ph type="body" idx="1"/>
          </p:nvPr>
        </p:nvSpPr>
        <p:spPr>
          <a:xfrm>
            <a:off x="270933" y="2178050"/>
            <a:ext cx="12462935" cy="7620265"/>
          </a:xfrm>
          <a:prstGeom prst="rect">
            <a:avLst/>
          </a:prstGeom>
        </p:spPr>
        <p:txBody>
          <a:bodyPr/>
          <a:lstStyle>
            <a:lvl1pPr marL="0" indent="0" defTabSz="420624">
              <a:spcBef>
                <a:spcPts val="1700"/>
              </a:spcBef>
              <a:buClrTx/>
              <a:buSzTx/>
              <a:buFontTx/>
              <a:buNone/>
              <a:defRPr b="1" sz="2592">
                <a:solidFill>
                  <a:srgbClr val="000000"/>
                </a:solidFill>
              </a:defRPr>
            </a:lvl1pPr>
          </a:lstStyle>
          <a:p>
            <a:pPr/>
            <a:r>
              <a:t>There are several benefits to legalizing marijuana but perhaps one of the greatest advantages is the medicinal purposes it could serve. Marijuana has been shown to help with all of the following: patients suffering from the effects of chemotherapy, multiple sclerosis, epilepsy, concussions, alzheimer’s disease, and much more. For example, Charlotte Figi, a young girl with a rare seizure disorder, was treated with medical marijuana that had been stripped of THC when her parents and doctors could find no other way to stop her seizures. These seizures were causing swift cognitive decline and would eventually kill her. Her father said of the treatment, “I literally see Charlotte's brain making connections that haven't been made in years,” Matt said. "My thought now is, why were we the ones that had to go out and find this cure? This natural cure? How come a doctor didn't know about this? How come they didn't make me aware of this?” (Young 3). It took the Gigi’s months to find doctors who would sign off on this treatment because of the stigma surrounding the drug, but it has been Charlotte Figi’s saving grace, allowing her to live a normal life. The U.S. government should legalize marijuana because there are many more children and adults like Charlotte who could live better lives with the treatment of medicinal marijuana. </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0" name="Shape 410"/>
          <p:cNvSpPr/>
          <p:nvPr>
            <p:ph type="title"/>
          </p:nvPr>
        </p:nvSpPr>
        <p:spPr>
          <a:prstGeom prst="rect">
            <a:avLst/>
          </a:prstGeom>
        </p:spPr>
        <p:txBody>
          <a:bodyPr/>
          <a:lstStyle>
            <a:lvl1pPr>
              <a:defRPr>
                <a:solidFill>
                  <a:srgbClr val="000000"/>
                </a:solidFill>
                <a:latin typeface="Bodoni SvtyTwo ITC TT-Bold"/>
                <a:ea typeface="Bodoni SvtyTwo ITC TT-Bold"/>
                <a:cs typeface="Bodoni SvtyTwo ITC TT-Bold"/>
                <a:sym typeface="Bodoni SvtyTwo ITC TT-Bold"/>
              </a:defRPr>
            </a:lvl1pPr>
          </a:lstStyle>
          <a:p>
            <a:pPr/>
            <a:r>
              <a:t>My Example</a:t>
            </a:r>
          </a:p>
        </p:txBody>
      </p:sp>
      <p:sp>
        <p:nvSpPr>
          <p:cNvPr id="411" name="Shape 411"/>
          <p:cNvSpPr/>
          <p:nvPr>
            <p:ph type="body" idx="1"/>
          </p:nvPr>
        </p:nvSpPr>
        <p:spPr>
          <a:xfrm>
            <a:off x="270933" y="2178050"/>
            <a:ext cx="12462935" cy="7620265"/>
          </a:xfrm>
          <a:prstGeom prst="rect">
            <a:avLst/>
          </a:prstGeom>
        </p:spPr>
        <p:txBody>
          <a:bodyPr/>
          <a:lstStyle/>
          <a:p>
            <a:pPr marL="0" indent="0" defTabSz="420624">
              <a:spcBef>
                <a:spcPts val="1700"/>
              </a:spcBef>
              <a:buClrTx/>
              <a:buSzTx/>
              <a:buFontTx/>
              <a:buNone/>
              <a:defRPr b="1" sz="2592">
                <a:solidFill>
                  <a:srgbClr val="000000"/>
                </a:solidFill>
              </a:defRPr>
            </a:pPr>
            <a:r>
              <a:rPr>
                <a:solidFill>
                  <a:srgbClr val="DA1F0E"/>
                </a:solidFill>
              </a:rPr>
              <a:t>There are several benefits to legalizing marijuana but perhaps one of the greatest advantages is the medicinal purposes it could serve. </a:t>
            </a:r>
            <a:r>
              <a:rPr>
                <a:solidFill>
                  <a:srgbClr val="1A38FF"/>
                </a:solidFill>
              </a:rPr>
              <a:t>Marijuana has been shown to help with all of the following: patients suffering from the effects of chemotherapy, multiple sclerosis, epilepsy, concussions, alzheimer’s disease, and much more.</a:t>
            </a:r>
            <a:r>
              <a:rPr>
                <a:solidFill>
                  <a:srgbClr val="00AE2C"/>
                </a:solidFill>
              </a:rPr>
              <a:t> For example, Charlotte Figi, a young girl with a rare seizure disorder, was treated with medical marijuana that had been stripped of THC when her parents and doctors could find no other way to stop her seizures. These seizures were causing swift cognitive decline and would eventually kill her. Her father said of the treatment, “I literally see Charlotte's brain making connections that haven't been made in years,” Matt said. "My thought now is, why were we the ones that had to go out and find this cure? This natural cure? How come a doctor didn't know about this? How come they didn't make me aware of this?” (qtd. in Young 3).</a:t>
            </a:r>
            <a:r>
              <a:t> </a:t>
            </a:r>
            <a:r>
              <a:rPr>
                <a:solidFill>
                  <a:srgbClr val="9E28B4"/>
                </a:solidFill>
              </a:rPr>
              <a:t>It took the Figi’s months to find doctors who would sign off on this treatment because of the stigma surrounding the drug, but it has been Charlotte Figi’s saving grace, allowing her to live a normal life. The U.S. government should legalize marijuana because there are many more children and adults like Charlotte who could live better lives with the treatment of medicinal marijuana. </a:t>
            </a:r>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3" name="Shape 413"/>
          <p:cNvSpPr/>
          <p:nvPr>
            <p:ph type="title"/>
          </p:nvPr>
        </p:nvSpPr>
        <p:spPr>
          <a:xfrm>
            <a:off x="1092402" y="832307"/>
            <a:ext cx="10368079" cy="2132788"/>
          </a:xfrm>
          <a:prstGeom prst="rect">
            <a:avLst/>
          </a:prstGeom>
        </p:spPr>
        <p:txBody>
          <a:bodyPr/>
          <a:lstStyle>
            <a:lvl1pPr>
              <a:defRPr spc="100"/>
            </a:lvl1pPr>
          </a:lstStyle>
          <a:p>
            <a:pPr/>
            <a:r>
              <a:t>Now it’s your turn!</a:t>
            </a:r>
          </a:p>
        </p:txBody>
      </p:sp>
      <p:sp>
        <p:nvSpPr>
          <p:cNvPr id="414" name="Shape 414"/>
          <p:cNvSpPr/>
          <p:nvPr>
            <p:ph type="body" idx="1"/>
          </p:nvPr>
        </p:nvSpPr>
        <p:spPr>
          <a:prstGeom prst="rect">
            <a:avLst/>
          </a:prstGeom>
        </p:spPr>
        <p:txBody>
          <a:bodyPr/>
          <a:lstStyle/>
          <a:p>
            <a:pPr marL="130045" indent="-130045">
              <a:defRPr sz="4000"/>
            </a:pPr>
          </a:p>
          <a:p>
            <a:pPr marL="130045" indent="-130045">
              <a:defRPr sz="4000"/>
            </a:pPr>
            <a:r>
              <a:t>Draft your body paragraphs using the C.C.C. method.</a:t>
            </a:r>
          </a:p>
          <a:p>
            <a:pPr marL="130045" indent="-130045">
              <a:defRPr sz="4000"/>
            </a:pPr>
            <a:r>
              <a:t>Make sure to do your in-text citations properly! </a:t>
            </a:r>
          </a:p>
          <a:p>
            <a:pPr marL="130045" indent="-130045">
              <a:defRPr sz="4000"/>
            </a:pPr>
            <a:r>
              <a:t>If you get stuck, then please do NOT be afraid to ask for help!!!</a:t>
            </a:r>
          </a:p>
          <a:p>
            <a:pPr marL="130045" indent="-130045">
              <a:defRPr sz="4000"/>
            </a:pPr>
            <a:r>
              <a:t>If you finish, then bring your writing to Ms. Schwartz for review.</a:t>
            </a:r>
          </a:p>
        </p:txBody>
      </p:sp>
      <p:pic>
        <p:nvPicPr>
          <p:cNvPr id="415" name="image5.jpg"/>
          <p:cNvPicPr>
            <a:picLocks noChangeAspect="1"/>
          </p:cNvPicPr>
          <p:nvPr/>
        </p:nvPicPr>
        <p:blipFill>
          <a:blip r:embed="rId2">
            <a:extLst/>
          </a:blip>
          <a:stretch>
            <a:fillRect/>
          </a:stretch>
        </p:blipFill>
        <p:spPr>
          <a:xfrm>
            <a:off x="9118958" y="481380"/>
            <a:ext cx="2402238" cy="2834641"/>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title"/>
          </p:nvPr>
        </p:nvSpPr>
        <p:spPr>
          <a:prstGeom prst="rect">
            <a:avLst/>
          </a:prstGeom>
        </p:spPr>
        <p:txBody>
          <a:bodyPr/>
          <a:lstStyle>
            <a:lvl1pPr>
              <a:defRPr>
                <a:solidFill>
                  <a:srgbClr val="000000"/>
                </a:solidFill>
                <a:latin typeface="Bodoni SvtyTwo ITC TT-Bold"/>
                <a:ea typeface="Bodoni SvtyTwo ITC TT-Bold"/>
                <a:cs typeface="Bodoni SvtyTwo ITC TT-Bold"/>
                <a:sym typeface="Bodoni SvtyTwo ITC TT-Bold"/>
              </a:defRPr>
            </a:lvl1pPr>
          </a:lstStyle>
          <a:p>
            <a:pPr/>
            <a:r>
              <a:t>OBJECTIVE    for this week!</a:t>
            </a:r>
          </a:p>
        </p:txBody>
      </p:sp>
      <p:sp>
        <p:nvSpPr>
          <p:cNvPr id="217" name="Shape 217"/>
          <p:cNvSpPr/>
          <p:nvPr>
            <p:ph type="body" idx="1"/>
          </p:nvPr>
        </p:nvSpPr>
        <p:spPr>
          <a:xfrm>
            <a:off x="84666" y="2324100"/>
            <a:ext cx="7174443" cy="7201165"/>
          </a:xfrm>
          <a:prstGeom prst="rect">
            <a:avLst/>
          </a:prstGeom>
        </p:spPr>
        <p:txBody>
          <a:bodyPr/>
          <a:lstStyle/>
          <a:p>
            <a:pPr marL="324231" indent="-324231" defTabSz="403097">
              <a:spcBef>
                <a:spcPts val="1600"/>
              </a:spcBef>
              <a:defRPr b="1" sz="4485">
                <a:solidFill>
                  <a:srgbClr val="000000"/>
                </a:solidFill>
              </a:defRPr>
            </a:pPr>
            <a:r>
              <a:t>This week, we will learn how to do: </a:t>
            </a:r>
          </a:p>
          <a:p>
            <a:pPr lvl="1" marL="648462" indent="-324231" defTabSz="403097">
              <a:spcBef>
                <a:spcPts val="1600"/>
              </a:spcBef>
              <a:defRPr b="1" sz="4485">
                <a:solidFill>
                  <a:srgbClr val="000000"/>
                </a:solidFill>
              </a:defRPr>
            </a:pPr>
            <a:r>
              <a:t>In-text citations</a:t>
            </a:r>
          </a:p>
          <a:p>
            <a:pPr lvl="1" marL="648462" indent="-324231" defTabSz="403097">
              <a:spcBef>
                <a:spcPts val="1600"/>
              </a:spcBef>
              <a:defRPr b="1" sz="4485">
                <a:solidFill>
                  <a:srgbClr val="000000"/>
                </a:solidFill>
              </a:defRPr>
            </a:pPr>
            <a:r>
              <a:t>Body paragraphs</a:t>
            </a:r>
          </a:p>
          <a:p>
            <a:pPr lvl="1" marL="648462" indent="-324231" defTabSz="403097">
              <a:spcBef>
                <a:spcPts val="1600"/>
              </a:spcBef>
              <a:defRPr b="1" sz="4485">
                <a:solidFill>
                  <a:srgbClr val="000000"/>
                </a:solidFill>
              </a:defRPr>
            </a:pPr>
            <a:r>
              <a:t>Conclusions</a:t>
            </a:r>
          </a:p>
          <a:p>
            <a:pPr lvl="1" marL="648462" indent="-324231" defTabSz="403097">
              <a:spcBef>
                <a:spcPts val="1600"/>
              </a:spcBef>
              <a:defRPr b="1" sz="4485">
                <a:solidFill>
                  <a:srgbClr val="000000"/>
                </a:solidFill>
              </a:defRPr>
            </a:pPr>
            <a:r>
              <a:t>Work Cited pages</a:t>
            </a:r>
          </a:p>
          <a:p>
            <a:pPr marL="324231" indent="-324231" defTabSz="403097">
              <a:spcBef>
                <a:spcPts val="1600"/>
              </a:spcBef>
              <a:defRPr b="1" sz="4485">
                <a:solidFill>
                  <a:srgbClr val="000000"/>
                </a:solidFill>
              </a:defRPr>
            </a:pPr>
            <a:r>
              <a:t>In order to complete our rough drafts! </a:t>
            </a:r>
          </a:p>
        </p:txBody>
      </p:sp>
      <p:grpSp>
        <p:nvGrpSpPr>
          <p:cNvPr id="220" name="Group 220"/>
          <p:cNvGrpSpPr/>
          <p:nvPr/>
        </p:nvGrpSpPr>
        <p:grpSpPr>
          <a:xfrm>
            <a:off x="7204107" y="3133675"/>
            <a:ext cx="5455015" cy="5582015"/>
            <a:chOff x="0" y="0"/>
            <a:chExt cx="5455013" cy="5582013"/>
          </a:xfrm>
        </p:grpSpPr>
        <p:pic>
          <p:nvPicPr>
            <p:cNvPr id="219" name="objective-clipart-objectives-clipart-1.jpg"/>
            <p:cNvPicPr>
              <a:picLocks noChangeAspect="1"/>
            </p:cNvPicPr>
            <p:nvPr/>
          </p:nvPicPr>
          <p:blipFill>
            <a:blip r:embed="rId2">
              <a:extLst/>
            </a:blip>
            <a:stretch>
              <a:fillRect/>
            </a:stretch>
          </p:blipFill>
          <p:spPr>
            <a:xfrm>
              <a:off x="215900" y="139700"/>
              <a:ext cx="5023214" cy="5023214"/>
            </a:xfrm>
            <a:prstGeom prst="rect">
              <a:avLst/>
            </a:prstGeom>
            <a:ln>
              <a:noFill/>
            </a:ln>
            <a:effectLst/>
          </p:spPr>
        </p:pic>
        <p:pic>
          <p:nvPicPr>
            <p:cNvPr id="218" name=""/>
            <p:cNvPicPr>
              <a:picLocks noChangeAspect="0"/>
            </p:cNvPicPr>
            <p:nvPr/>
          </p:nvPicPr>
          <p:blipFill>
            <a:blip r:embed="rId3">
              <a:extLst/>
            </a:blip>
            <a:stretch>
              <a:fillRect/>
            </a:stretch>
          </p:blipFill>
          <p:spPr>
            <a:xfrm>
              <a:off x="0" y="0"/>
              <a:ext cx="5455014" cy="5582014"/>
            </a:xfrm>
            <a:prstGeom prst="rect">
              <a:avLst/>
            </a:prstGeom>
            <a:effectLst/>
          </p:spPr>
        </p:pic>
      </p:gr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nvSpPr>
        <p:spPr>
          <a:xfrm>
            <a:off x="663786" y="3431822"/>
            <a:ext cx="6938152" cy="6367656"/>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algn="l" defTabSz="650240">
              <a:defRPr b="1" sz="3400">
                <a:solidFill>
                  <a:srgbClr val="000000"/>
                </a:solidFill>
                <a:latin typeface="Optima"/>
                <a:ea typeface="Optima"/>
                <a:cs typeface="Optima"/>
                <a:sym typeface="Optima"/>
              </a:defRPr>
            </a:pPr>
            <a:r>
              <a:t>MLA</a:t>
            </a:r>
            <a:r>
              <a:rPr b="0"/>
              <a:t> (Modern Language Association) Style formatting is often used in various humanities disciplines.</a:t>
            </a:r>
          </a:p>
          <a:p>
            <a:pPr algn="l" defTabSz="650240">
              <a:defRPr sz="3400">
                <a:solidFill>
                  <a:srgbClr val="000000"/>
                </a:solidFill>
                <a:latin typeface="Optima"/>
                <a:ea typeface="Optima"/>
                <a:cs typeface="Optima"/>
                <a:sym typeface="Optima"/>
              </a:defRPr>
            </a:pPr>
          </a:p>
          <a:p>
            <a:pPr algn="l" defTabSz="650240">
              <a:defRPr sz="3400">
                <a:solidFill>
                  <a:srgbClr val="000000"/>
                </a:solidFill>
                <a:latin typeface="Optima"/>
                <a:ea typeface="Optima"/>
                <a:cs typeface="Optima"/>
                <a:sym typeface="Optima"/>
              </a:defRPr>
            </a:pPr>
            <a:r>
              <a:t>In addition to the handbook, MLA also offers </a:t>
            </a:r>
            <a:r>
              <a:rPr b="1"/>
              <a:t>The MLA Style Center</a:t>
            </a:r>
            <a:r>
              <a:t>, a website that provides additional instruction and resources for writing and formatting academic papers. </a:t>
            </a:r>
            <a:r>
              <a:rPr u="sng">
                <a:solidFill>
                  <a:srgbClr val="0000FF"/>
                </a:solidFill>
                <a:uFill>
                  <a:solidFill>
                    <a:srgbClr val="0000FF"/>
                  </a:solidFill>
                </a:uFill>
                <a:hlinkClick r:id="rId3" invalidUrl="" action="" tgtFrame="" tooltip="" history="1" highlightClick="0" endSnd="0"/>
              </a:rPr>
              <a:t>https://style.mla.org/</a:t>
            </a:r>
          </a:p>
        </p:txBody>
      </p:sp>
      <p:grpSp>
        <p:nvGrpSpPr>
          <p:cNvPr id="227" name="Group 227"/>
          <p:cNvGrpSpPr/>
          <p:nvPr/>
        </p:nvGrpSpPr>
        <p:grpSpPr>
          <a:xfrm>
            <a:off x="1605279" y="-1"/>
            <a:ext cx="9633940" cy="2876410"/>
            <a:chOff x="0" y="0"/>
            <a:chExt cx="9633938" cy="2876408"/>
          </a:xfrm>
        </p:grpSpPr>
        <p:grpSp>
          <p:nvGrpSpPr>
            <p:cNvPr id="225" name="Group 225"/>
            <p:cNvGrpSpPr/>
            <p:nvPr/>
          </p:nvGrpSpPr>
          <p:grpSpPr>
            <a:xfrm>
              <a:off x="-1" y="0"/>
              <a:ext cx="9633940" cy="2876409"/>
              <a:chOff x="0" y="0"/>
              <a:chExt cx="9633938" cy="2876408"/>
            </a:xfrm>
          </p:grpSpPr>
          <p:sp>
            <p:nvSpPr>
              <p:cNvPr id="223" name="Shape 223"/>
              <p:cNvSpPr/>
              <p:nvPr/>
            </p:nvSpPr>
            <p:spPr>
              <a:xfrm>
                <a:off x="0" y="1013743"/>
                <a:ext cx="9633939" cy="1237263"/>
              </a:xfrm>
              <a:prstGeom prst="rect">
                <a:avLst/>
              </a:prstGeom>
              <a:solidFill>
                <a:srgbClr val="F28B16"/>
              </a:solidFill>
              <a:ln w="12700" cap="flat">
                <a:solidFill>
                  <a:srgbClr val="9FD62E"/>
                </a:solidFill>
                <a:prstDash val="solid"/>
                <a:round/>
              </a:ln>
              <a:effectLst>
                <a:outerShdw sx="100000" sy="100000" kx="0" ky="0" algn="b" rotWithShape="0" blurRad="50800" dist="25400" dir="5400000">
                  <a:srgbClr val="808080">
                    <a:alpha val="34997"/>
                  </a:srgbClr>
                </a:outerShdw>
              </a:effectLst>
            </p:spPr>
            <p:txBody>
              <a:bodyPr wrap="square" lIns="65023" tIns="65023" rIns="65023" bIns="65023" numCol="1" anchor="ctr">
                <a:noAutofit/>
              </a:bodyPr>
              <a:lstStyle/>
              <a:p>
                <a:pPr defTabSz="650240">
                  <a:defRPr>
                    <a:solidFill>
                      <a:srgbClr val="FFFFFF"/>
                    </a:solidFill>
                    <a:latin typeface="Book Antiqua"/>
                    <a:ea typeface="Book Antiqua"/>
                    <a:cs typeface="Book Antiqua"/>
                    <a:sym typeface="Book Antiqua"/>
                  </a:defRPr>
                </a:pPr>
              </a:p>
            </p:txBody>
          </p:sp>
          <p:pic>
            <p:nvPicPr>
              <p:cNvPr id="224" name="High-Rez-OWL-Logo.png" descr="High-Rez-OWL-Logo.png"/>
              <p:cNvPicPr>
                <a:picLocks noChangeAspect="1"/>
              </p:cNvPicPr>
              <p:nvPr/>
            </p:nvPicPr>
            <p:blipFill>
              <a:blip r:embed="rId4">
                <a:extLst/>
              </a:blip>
              <a:stretch>
                <a:fillRect/>
              </a:stretch>
            </p:blipFill>
            <p:spPr>
              <a:xfrm>
                <a:off x="-1" y="0"/>
                <a:ext cx="4514906" cy="2876409"/>
              </a:xfrm>
              <a:prstGeom prst="rect">
                <a:avLst/>
              </a:prstGeom>
              <a:ln w="12700" cap="flat">
                <a:noFill/>
                <a:miter lim="400000"/>
              </a:ln>
              <a:effectLst/>
            </p:spPr>
          </p:pic>
        </p:grpSp>
        <p:sp>
          <p:nvSpPr>
            <p:cNvPr id="226" name="Shape 226"/>
            <p:cNvSpPr/>
            <p:nvPr/>
          </p:nvSpPr>
          <p:spPr>
            <a:xfrm>
              <a:off x="4616262" y="1299162"/>
              <a:ext cx="4943733" cy="650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650240">
                <a:defRPr sz="3400">
                  <a:solidFill>
                    <a:srgbClr val="000000"/>
                  </a:solidFill>
                  <a:latin typeface="Book Antiqua"/>
                  <a:ea typeface="Book Antiqua"/>
                  <a:cs typeface="Book Antiqua"/>
                  <a:sym typeface="Book Antiqua"/>
                </a:defRPr>
              </a:lvl1pPr>
            </a:lstStyle>
            <a:p>
              <a:pPr/>
              <a:r>
                <a:t>What is MLA?</a:t>
              </a:r>
            </a:p>
          </p:txBody>
        </p:sp>
      </p:grpSp>
      <p:pic>
        <p:nvPicPr>
          <p:cNvPr id="228" name="image.png"/>
          <p:cNvPicPr>
            <a:picLocks noChangeAspect="1"/>
          </p:cNvPicPr>
          <p:nvPr/>
        </p:nvPicPr>
        <p:blipFill>
          <a:blip r:embed="rId5">
            <a:extLst/>
          </a:blip>
          <a:stretch>
            <a:fillRect/>
          </a:stretch>
        </p:blipFill>
        <p:spPr>
          <a:xfrm>
            <a:off x="7956408" y="3431822"/>
            <a:ext cx="3926277" cy="5870223"/>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nvSpPr>
        <p:spPr>
          <a:xfrm>
            <a:off x="514773" y="3569546"/>
            <a:ext cx="6457245" cy="4138494"/>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algn="l" defTabSz="650240">
              <a:defRPr b="1" sz="3800">
                <a:solidFill>
                  <a:srgbClr val="000000"/>
                </a:solidFill>
                <a:latin typeface="Optima"/>
                <a:ea typeface="Optima"/>
                <a:cs typeface="Optima"/>
                <a:sym typeface="Optima"/>
              </a:defRPr>
            </a:pPr>
            <a:r>
              <a:t>MLA regulates:</a:t>
            </a:r>
          </a:p>
          <a:p>
            <a:pPr algn="l" defTabSz="650240">
              <a:defRPr sz="1600">
                <a:solidFill>
                  <a:srgbClr val="000000"/>
                </a:solidFill>
                <a:latin typeface="Optima"/>
                <a:ea typeface="Optima"/>
                <a:cs typeface="Optima"/>
                <a:sym typeface="Optima"/>
              </a:defRPr>
            </a:pPr>
          </a:p>
          <a:p>
            <a:pPr algn="l" defTabSz="650240">
              <a:lnSpc>
                <a:spcPct val="150000"/>
              </a:lnSpc>
              <a:buSzPct val="100000"/>
              <a:buFont typeface="Arial"/>
              <a:buChar char="•"/>
              <a:defRPr sz="3800">
                <a:solidFill>
                  <a:srgbClr val="000000"/>
                </a:solidFill>
                <a:latin typeface="Optima"/>
                <a:ea typeface="Optima"/>
                <a:cs typeface="Optima"/>
                <a:sym typeface="Optima"/>
              </a:defRPr>
            </a:pPr>
            <a:r>
              <a:t>document format</a:t>
            </a:r>
          </a:p>
          <a:p>
            <a:pPr algn="l" defTabSz="650240">
              <a:lnSpc>
                <a:spcPct val="150000"/>
              </a:lnSpc>
              <a:buSzPct val="100000"/>
              <a:buFont typeface="Arial"/>
              <a:buChar char="•"/>
              <a:defRPr sz="3800">
                <a:solidFill>
                  <a:srgbClr val="000000"/>
                </a:solidFill>
                <a:latin typeface="Optima"/>
                <a:ea typeface="Optima"/>
                <a:cs typeface="Optima"/>
                <a:sym typeface="Optima"/>
              </a:defRPr>
            </a:pPr>
            <a:r>
              <a:t>in-text citations</a:t>
            </a:r>
          </a:p>
          <a:p>
            <a:pPr algn="l" defTabSz="650240">
              <a:lnSpc>
                <a:spcPct val="150000"/>
              </a:lnSpc>
              <a:buSzPct val="100000"/>
              <a:buFont typeface="Arial"/>
              <a:buChar char="•"/>
              <a:defRPr sz="3800">
                <a:solidFill>
                  <a:srgbClr val="000000"/>
                </a:solidFill>
                <a:latin typeface="Optima"/>
                <a:ea typeface="Optima"/>
                <a:cs typeface="Optima"/>
                <a:sym typeface="Optima"/>
              </a:defRPr>
            </a:pPr>
            <a:r>
              <a:t>works-cited list</a:t>
            </a:r>
          </a:p>
        </p:txBody>
      </p:sp>
      <p:grpSp>
        <p:nvGrpSpPr>
          <p:cNvPr id="237" name="Group 237"/>
          <p:cNvGrpSpPr/>
          <p:nvPr/>
        </p:nvGrpSpPr>
        <p:grpSpPr>
          <a:xfrm>
            <a:off x="1605279" y="-1"/>
            <a:ext cx="9633940" cy="2876410"/>
            <a:chOff x="0" y="0"/>
            <a:chExt cx="9633938" cy="2876408"/>
          </a:xfrm>
        </p:grpSpPr>
        <p:grpSp>
          <p:nvGrpSpPr>
            <p:cNvPr id="235" name="Group 235"/>
            <p:cNvGrpSpPr/>
            <p:nvPr/>
          </p:nvGrpSpPr>
          <p:grpSpPr>
            <a:xfrm>
              <a:off x="-1" y="0"/>
              <a:ext cx="9633940" cy="2876409"/>
              <a:chOff x="0" y="0"/>
              <a:chExt cx="9633938" cy="2876408"/>
            </a:xfrm>
          </p:grpSpPr>
          <p:sp>
            <p:nvSpPr>
              <p:cNvPr id="233" name="Shape 233"/>
              <p:cNvSpPr/>
              <p:nvPr/>
            </p:nvSpPr>
            <p:spPr>
              <a:xfrm>
                <a:off x="0" y="1013743"/>
                <a:ext cx="9633939" cy="1237263"/>
              </a:xfrm>
              <a:prstGeom prst="rect">
                <a:avLst/>
              </a:prstGeom>
              <a:solidFill>
                <a:srgbClr val="F28B16"/>
              </a:solidFill>
              <a:ln w="12700" cap="flat">
                <a:solidFill>
                  <a:srgbClr val="9FD62E"/>
                </a:solidFill>
                <a:prstDash val="solid"/>
                <a:round/>
              </a:ln>
              <a:effectLst>
                <a:outerShdw sx="100000" sy="100000" kx="0" ky="0" algn="b" rotWithShape="0" blurRad="50800" dist="25400" dir="5400000">
                  <a:srgbClr val="808080">
                    <a:alpha val="34997"/>
                  </a:srgbClr>
                </a:outerShdw>
              </a:effectLst>
            </p:spPr>
            <p:txBody>
              <a:bodyPr wrap="square" lIns="65023" tIns="65023" rIns="65023" bIns="65023" numCol="1" anchor="ctr">
                <a:noAutofit/>
              </a:bodyPr>
              <a:lstStyle/>
              <a:p>
                <a:pPr defTabSz="650240">
                  <a:defRPr>
                    <a:solidFill>
                      <a:srgbClr val="FFFFFF"/>
                    </a:solidFill>
                    <a:latin typeface="Book Antiqua"/>
                    <a:ea typeface="Book Antiqua"/>
                    <a:cs typeface="Book Antiqua"/>
                    <a:sym typeface="Book Antiqua"/>
                  </a:defRPr>
                </a:pPr>
              </a:p>
            </p:txBody>
          </p:sp>
          <p:pic>
            <p:nvPicPr>
              <p:cNvPr id="234" name="High-Rez-OWL-Logo.png" descr="High-Rez-OWL-Logo.png"/>
              <p:cNvPicPr>
                <a:picLocks noChangeAspect="1"/>
              </p:cNvPicPr>
              <p:nvPr/>
            </p:nvPicPr>
            <p:blipFill>
              <a:blip r:embed="rId3">
                <a:extLst/>
              </a:blip>
              <a:stretch>
                <a:fillRect/>
              </a:stretch>
            </p:blipFill>
            <p:spPr>
              <a:xfrm>
                <a:off x="-1" y="0"/>
                <a:ext cx="4514906" cy="2876409"/>
              </a:xfrm>
              <a:prstGeom prst="rect">
                <a:avLst/>
              </a:prstGeom>
              <a:ln w="12700" cap="flat">
                <a:noFill/>
                <a:miter lim="400000"/>
              </a:ln>
              <a:effectLst/>
            </p:spPr>
          </p:pic>
        </p:grpSp>
        <p:sp>
          <p:nvSpPr>
            <p:cNvPr id="236" name="Shape 236"/>
            <p:cNvSpPr/>
            <p:nvPr/>
          </p:nvSpPr>
          <p:spPr>
            <a:xfrm>
              <a:off x="4616262" y="1109940"/>
              <a:ext cx="4943733" cy="1171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650240">
                <a:defRPr sz="3400">
                  <a:solidFill>
                    <a:srgbClr val="000000"/>
                  </a:solidFill>
                  <a:latin typeface="Book Antiqua"/>
                  <a:ea typeface="Book Antiqua"/>
                  <a:cs typeface="Book Antiqua"/>
                  <a:sym typeface="Book Antiqua"/>
                </a:defRPr>
              </a:lvl1pPr>
            </a:lstStyle>
            <a:p>
              <a:pPr/>
              <a:r>
                <a:t>What does MLA regulate?</a:t>
              </a:r>
            </a:p>
          </p:txBody>
        </p:sp>
      </p:grpSp>
      <p:pic>
        <p:nvPicPr>
          <p:cNvPr id="238" name="image.png"/>
          <p:cNvPicPr>
            <a:picLocks noChangeAspect="1"/>
          </p:cNvPicPr>
          <p:nvPr/>
        </p:nvPicPr>
        <p:blipFill>
          <a:blip r:embed="rId4">
            <a:extLst/>
          </a:blip>
          <a:stretch>
            <a:fillRect/>
          </a:stretch>
        </p:blipFill>
        <p:spPr>
          <a:xfrm>
            <a:off x="7956408" y="3431822"/>
            <a:ext cx="3926277" cy="587022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nvSpPr>
        <p:spPr>
          <a:xfrm>
            <a:off x="905368" y="3307644"/>
            <a:ext cx="11194064" cy="529387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marL="650240" indent="-650240" algn="l" defTabSz="650240">
              <a:lnSpc>
                <a:spcPct val="150000"/>
              </a:lnSpc>
              <a:defRPr b="1" sz="3400">
                <a:solidFill>
                  <a:srgbClr val="000000"/>
                </a:solidFill>
                <a:latin typeface="Optima"/>
                <a:ea typeface="Optima"/>
                <a:cs typeface="Optima"/>
                <a:sym typeface="Optima"/>
              </a:defRPr>
            </a:pPr>
            <a:r>
              <a:t>An MLA Style paper should:</a:t>
            </a:r>
          </a:p>
          <a:p>
            <a:pPr lvl="1" marL="792294" indent="-335094" algn="l" defTabSz="650240">
              <a:lnSpc>
                <a:spcPct val="150000"/>
              </a:lnSpc>
              <a:buSzPct val="100000"/>
              <a:buFont typeface="Arial"/>
              <a:buChar char="•"/>
              <a:defRPr sz="3400">
                <a:solidFill>
                  <a:srgbClr val="000000"/>
                </a:solidFill>
                <a:latin typeface="Optima"/>
                <a:ea typeface="Optima"/>
                <a:cs typeface="Optima"/>
                <a:sym typeface="Optima"/>
              </a:defRPr>
            </a:pPr>
            <a:r>
              <a:t> Be typed on white 8.5</a:t>
            </a:r>
            <a:r>
              <a:t>“ x 11“ paper</a:t>
            </a:r>
            <a:endParaRPr sz="1600"/>
          </a:p>
          <a:p>
            <a:pPr lvl="1" marL="792294" indent="-335094" algn="l" defTabSz="650240">
              <a:lnSpc>
                <a:spcPct val="150000"/>
              </a:lnSpc>
              <a:buSzPct val="100000"/>
              <a:buFont typeface="Arial"/>
              <a:buChar char="•"/>
              <a:defRPr sz="3400">
                <a:solidFill>
                  <a:srgbClr val="000000"/>
                </a:solidFill>
                <a:latin typeface="Optima"/>
                <a:ea typeface="Optima"/>
                <a:cs typeface="Optima"/>
                <a:sym typeface="Optima"/>
              </a:defRPr>
            </a:pPr>
            <a:r>
              <a:t> Double-space everything</a:t>
            </a:r>
            <a:endParaRPr sz="1600"/>
          </a:p>
          <a:p>
            <a:pPr lvl="1" marL="792294" indent="-335094" algn="l" defTabSz="650240">
              <a:lnSpc>
                <a:spcPct val="150000"/>
              </a:lnSpc>
              <a:buSzPct val="100000"/>
              <a:buFont typeface="Arial"/>
              <a:buChar char="•"/>
              <a:defRPr sz="3400">
                <a:solidFill>
                  <a:srgbClr val="000000"/>
                </a:solidFill>
                <a:latin typeface="Optima"/>
                <a:ea typeface="Optima"/>
                <a:cs typeface="Optima"/>
                <a:sym typeface="Optima"/>
              </a:defRPr>
            </a:pPr>
            <a:r>
              <a:t> Use 12 pt. Times New Roman (or similar) font </a:t>
            </a:r>
            <a:endParaRPr sz="1600"/>
          </a:p>
          <a:p>
            <a:pPr lvl="1" marL="792294" indent="-335094" algn="l" defTabSz="650240">
              <a:lnSpc>
                <a:spcPct val="150000"/>
              </a:lnSpc>
              <a:buSzPct val="100000"/>
              <a:buFont typeface="Arial"/>
              <a:buChar char="•"/>
              <a:defRPr sz="3400">
                <a:solidFill>
                  <a:srgbClr val="000000"/>
                </a:solidFill>
                <a:latin typeface="Optima"/>
                <a:ea typeface="Optima"/>
                <a:cs typeface="Optima"/>
                <a:sym typeface="Optima"/>
              </a:defRPr>
            </a:pPr>
            <a:r>
              <a:t> Leave only one space after punctuation</a:t>
            </a:r>
            <a:endParaRPr sz="1600"/>
          </a:p>
          <a:p>
            <a:pPr lvl="1" marL="792294" indent="-335094" algn="l" defTabSz="650240">
              <a:lnSpc>
                <a:spcPct val="150000"/>
              </a:lnSpc>
              <a:buSzPct val="100000"/>
              <a:buFont typeface="Arial"/>
              <a:buChar char="•"/>
              <a:defRPr sz="3400">
                <a:solidFill>
                  <a:srgbClr val="000000"/>
                </a:solidFill>
                <a:latin typeface="Optima"/>
                <a:ea typeface="Optima"/>
                <a:cs typeface="Optima"/>
                <a:sym typeface="Optima"/>
              </a:defRPr>
            </a:pPr>
            <a:r>
              <a:t> Set all margins to 1 inch on all sides</a:t>
            </a:r>
            <a:endParaRPr sz="1600"/>
          </a:p>
          <a:p>
            <a:pPr lvl="1" marL="792294" indent="-335094" algn="l" defTabSz="650240">
              <a:lnSpc>
                <a:spcPct val="150000"/>
              </a:lnSpc>
              <a:buSzPct val="100000"/>
              <a:buFont typeface="Arial"/>
              <a:buChar char="•"/>
              <a:defRPr sz="3400">
                <a:solidFill>
                  <a:srgbClr val="000000"/>
                </a:solidFill>
                <a:latin typeface="Optima"/>
                <a:ea typeface="Optima"/>
                <a:cs typeface="Optima"/>
                <a:sym typeface="Optima"/>
              </a:defRPr>
            </a:pPr>
            <a:r>
              <a:t> Indent the first line of paragraphs one half-inch</a:t>
            </a:r>
          </a:p>
        </p:txBody>
      </p:sp>
      <p:grpSp>
        <p:nvGrpSpPr>
          <p:cNvPr id="247" name="Group 247"/>
          <p:cNvGrpSpPr/>
          <p:nvPr/>
        </p:nvGrpSpPr>
        <p:grpSpPr>
          <a:xfrm>
            <a:off x="1605279" y="-1"/>
            <a:ext cx="9633940" cy="2876410"/>
            <a:chOff x="0" y="0"/>
            <a:chExt cx="9633938" cy="2876408"/>
          </a:xfrm>
        </p:grpSpPr>
        <p:grpSp>
          <p:nvGrpSpPr>
            <p:cNvPr id="245" name="Group 245"/>
            <p:cNvGrpSpPr/>
            <p:nvPr/>
          </p:nvGrpSpPr>
          <p:grpSpPr>
            <a:xfrm>
              <a:off x="-1" y="0"/>
              <a:ext cx="9633940" cy="2876409"/>
              <a:chOff x="0" y="0"/>
              <a:chExt cx="9633938" cy="2876408"/>
            </a:xfrm>
          </p:grpSpPr>
          <p:sp>
            <p:nvSpPr>
              <p:cNvPr id="243" name="Shape 243"/>
              <p:cNvSpPr/>
              <p:nvPr/>
            </p:nvSpPr>
            <p:spPr>
              <a:xfrm>
                <a:off x="0" y="1013743"/>
                <a:ext cx="9633939" cy="1237263"/>
              </a:xfrm>
              <a:prstGeom prst="rect">
                <a:avLst/>
              </a:prstGeom>
              <a:solidFill>
                <a:srgbClr val="F28B16"/>
              </a:solidFill>
              <a:ln w="12700" cap="flat">
                <a:solidFill>
                  <a:srgbClr val="9FD62E"/>
                </a:solidFill>
                <a:prstDash val="solid"/>
                <a:round/>
              </a:ln>
              <a:effectLst>
                <a:outerShdw sx="100000" sy="100000" kx="0" ky="0" algn="b" rotWithShape="0" blurRad="50800" dist="25400" dir="5400000">
                  <a:srgbClr val="808080">
                    <a:alpha val="34997"/>
                  </a:srgbClr>
                </a:outerShdw>
              </a:effectLst>
            </p:spPr>
            <p:txBody>
              <a:bodyPr wrap="square" lIns="65023" tIns="65023" rIns="65023" bIns="65023" numCol="1" anchor="ctr">
                <a:noAutofit/>
              </a:bodyPr>
              <a:lstStyle/>
              <a:p>
                <a:pPr defTabSz="650240">
                  <a:defRPr>
                    <a:solidFill>
                      <a:srgbClr val="FFFFFF"/>
                    </a:solidFill>
                    <a:latin typeface="Book Antiqua"/>
                    <a:ea typeface="Book Antiqua"/>
                    <a:cs typeface="Book Antiqua"/>
                    <a:sym typeface="Book Antiqua"/>
                  </a:defRPr>
                </a:pPr>
              </a:p>
            </p:txBody>
          </p:sp>
          <p:pic>
            <p:nvPicPr>
              <p:cNvPr id="244" name="High-Rez-OWL-Logo.png" descr="High-Rez-OWL-Logo.png"/>
              <p:cNvPicPr>
                <a:picLocks noChangeAspect="1"/>
              </p:cNvPicPr>
              <p:nvPr/>
            </p:nvPicPr>
            <p:blipFill>
              <a:blip r:embed="rId3">
                <a:extLst/>
              </a:blip>
              <a:stretch>
                <a:fillRect/>
              </a:stretch>
            </p:blipFill>
            <p:spPr>
              <a:xfrm>
                <a:off x="-1" y="0"/>
                <a:ext cx="4514906" cy="2876409"/>
              </a:xfrm>
              <a:prstGeom prst="rect">
                <a:avLst/>
              </a:prstGeom>
              <a:ln w="12700" cap="flat">
                <a:noFill/>
                <a:miter lim="400000"/>
              </a:ln>
              <a:effectLst/>
            </p:spPr>
          </p:pic>
        </p:grpSp>
        <p:sp>
          <p:nvSpPr>
            <p:cNvPr id="246" name="Shape 246"/>
            <p:cNvSpPr/>
            <p:nvPr/>
          </p:nvSpPr>
          <p:spPr>
            <a:xfrm>
              <a:off x="4616262" y="1086287"/>
              <a:ext cx="4943733" cy="1171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650240">
                <a:defRPr sz="3400">
                  <a:solidFill>
                    <a:srgbClr val="000000"/>
                  </a:solidFill>
                  <a:latin typeface="Book Antiqua"/>
                  <a:ea typeface="Book Antiqua"/>
                  <a:cs typeface="Book Antiqua"/>
                  <a:sym typeface="Book Antiqua"/>
                </a:defRPr>
              </a:lvl1pPr>
            </a:lstStyle>
            <a:p>
              <a:pPr/>
              <a:r>
                <a:t>Format: General Guidelines</a:t>
              </a:r>
            </a:p>
          </p:txBody>
        </p:sp>
      </p:grpSp>
      <p:pic>
        <p:nvPicPr>
          <p:cNvPr id="248" name="MC900442166[1].png" descr="C:\Users\Arielle\AppData\Local\Microsoft\Windows\Temporary Internet Files\Content.IE5\1ASONVVG\MC900442166[1].png"/>
          <p:cNvPicPr>
            <a:picLocks noChangeAspect="1"/>
          </p:cNvPicPr>
          <p:nvPr/>
        </p:nvPicPr>
        <p:blipFill>
          <a:blip r:embed="rId4">
            <a:extLst/>
          </a:blip>
          <a:stretch>
            <a:fillRect/>
          </a:stretch>
        </p:blipFill>
        <p:spPr>
          <a:xfrm>
            <a:off x="9500728" y="2384213"/>
            <a:ext cx="3327966" cy="332796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nvSpPr>
        <p:spPr>
          <a:xfrm>
            <a:off x="1343377" y="3287324"/>
            <a:ext cx="10318046" cy="4518226"/>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marL="487680" indent="-487680" algn="l" defTabSz="650240">
              <a:lnSpc>
                <a:spcPct val="150000"/>
              </a:lnSpc>
              <a:defRPr b="1" sz="3400">
                <a:solidFill>
                  <a:srgbClr val="000000"/>
                </a:solidFill>
                <a:latin typeface="Optima"/>
                <a:ea typeface="Optima"/>
                <a:cs typeface="Optima"/>
                <a:sym typeface="Optima"/>
              </a:defRPr>
            </a:pPr>
            <a:r>
              <a:t>An MLA Style paper should:</a:t>
            </a:r>
          </a:p>
          <a:p>
            <a:pPr marL="485775" indent="-485775" algn="l" defTabSz="650240">
              <a:lnSpc>
                <a:spcPct val="150000"/>
              </a:lnSpc>
              <a:buSzPct val="100000"/>
              <a:buFont typeface="Arial"/>
              <a:buChar char="•"/>
              <a:defRPr sz="3400">
                <a:solidFill>
                  <a:srgbClr val="000000"/>
                </a:solidFill>
                <a:latin typeface="Optima"/>
                <a:ea typeface="Optima"/>
                <a:cs typeface="Optima"/>
                <a:sym typeface="Optima"/>
              </a:defRPr>
            </a:pPr>
            <a:r>
              <a:t>Have a header with page numbers located in the upper right-hand corner</a:t>
            </a:r>
          </a:p>
          <a:p>
            <a:pPr marL="485775" indent="-485775" algn="l" defTabSz="650240">
              <a:lnSpc>
                <a:spcPct val="150000"/>
              </a:lnSpc>
              <a:buSzPct val="100000"/>
              <a:buFont typeface="Arial"/>
              <a:buChar char="•"/>
              <a:defRPr sz="3400">
                <a:solidFill>
                  <a:srgbClr val="000000"/>
                </a:solidFill>
                <a:latin typeface="Optima"/>
                <a:ea typeface="Optima"/>
                <a:cs typeface="Optima"/>
                <a:sym typeface="Optima"/>
              </a:defRPr>
            </a:pPr>
            <a:r>
              <a:t>Use italics for titles</a:t>
            </a:r>
          </a:p>
          <a:p>
            <a:pPr marL="485775" indent="-485775" algn="l" defTabSz="650240">
              <a:lnSpc>
                <a:spcPct val="150000"/>
              </a:lnSpc>
              <a:buSzPct val="100000"/>
              <a:buFont typeface="Arial"/>
              <a:buChar char="•"/>
              <a:defRPr sz="3400">
                <a:solidFill>
                  <a:srgbClr val="000000"/>
                </a:solidFill>
                <a:latin typeface="Optima"/>
                <a:ea typeface="Optima"/>
                <a:cs typeface="Optima"/>
                <a:sym typeface="Optima"/>
              </a:defRPr>
            </a:pPr>
            <a:r>
              <a:t>Place endnotes on a separate page before the list of works cited</a:t>
            </a:r>
          </a:p>
        </p:txBody>
      </p:sp>
      <p:grpSp>
        <p:nvGrpSpPr>
          <p:cNvPr id="257" name="Group 257"/>
          <p:cNvGrpSpPr/>
          <p:nvPr/>
        </p:nvGrpSpPr>
        <p:grpSpPr>
          <a:xfrm>
            <a:off x="1605279" y="-1"/>
            <a:ext cx="9633940" cy="2876410"/>
            <a:chOff x="0" y="0"/>
            <a:chExt cx="9633938" cy="2876408"/>
          </a:xfrm>
        </p:grpSpPr>
        <p:grpSp>
          <p:nvGrpSpPr>
            <p:cNvPr id="255" name="Group 255"/>
            <p:cNvGrpSpPr/>
            <p:nvPr/>
          </p:nvGrpSpPr>
          <p:grpSpPr>
            <a:xfrm>
              <a:off x="-1" y="0"/>
              <a:ext cx="9633940" cy="2876409"/>
              <a:chOff x="0" y="0"/>
              <a:chExt cx="9633938" cy="2876408"/>
            </a:xfrm>
          </p:grpSpPr>
          <p:sp>
            <p:nvSpPr>
              <p:cNvPr id="253" name="Shape 253"/>
              <p:cNvSpPr/>
              <p:nvPr/>
            </p:nvSpPr>
            <p:spPr>
              <a:xfrm>
                <a:off x="0" y="1013743"/>
                <a:ext cx="9633939" cy="1237263"/>
              </a:xfrm>
              <a:prstGeom prst="rect">
                <a:avLst/>
              </a:prstGeom>
              <a:solidFill>
                <a:srgbClr val="F28B16"/>
              </a:solidFill>
              <a:ln w="12700" cap="flat">
                <a:solidFill>
                  <a:srgbClr val="9FD62E"/>
                </a:solidFill>
                <a:prstDash val="solid"/>
                <a:round/>
              </a:ln>
              <a:effectLst>
                <a:outerShdw sx="100000" sy="100000" kx="0" ky="0" algn="b" rotWithShape="0" blurRad="50800" dist="25400" dir="5400000">
                  <a:srgbClr val="808080">
                    <a:alpha val="34997"/>
                  </a:srgbClr>
                </a:outerShdw>
              </a:effectLst>
            </p:spPr>
            <p:txBody>
              <a:bodyPr wrap="square" lIns="65023" tIns="65023" rIns="65023" bIns="65023" numCol="1" anchor="ctr">
                <a:noAutofit/>
              </a:bodyPr>
              <a:lstStyle/>
              <a:p>
                <a:pPr defTabSz="650240">
                  <a:defRPr>
                    <a:solidFill>
                      <a:srgbClr val="FFFFFF"/>
                    </a:solidFill>
                    <a:latin typeface="Book Antiqua"/>
                    <a:ea typeface="Book Antiqua"/>
                    <a:cs typeface="Book Antiqua"/>
                    <a:sym typeface="Book Antiqua"/>
                  </a:defRPr>
                </a:pPr>
              </a:p>
            </p:txBody>
          </p:sp>
          <p:pic>
            <p:nvPicPr>
              <p:cNvPr id="254" name="High-Rez-OWL-Logo.png" descr="High-Rez-OWL-Logo.png"/>
              <p:cNvPicPr>
                <a:picLocks noChangeAspect="1"/>
              </p:cNvPicPr>
              <p:nvPr/>
            </p:nvPicPr>
            <p:blipFill>
              <a:blip r:embed="rId3">
                <a:extLst/>
              </a:blip>
              <a:stretch>
                <a:fillRect/>
              </a:stretch>
            </p:blipFill>
            <p:spPr>
              <a:xfrm>
                <a:off x="-1" y="0"/>
                <a:ext cx="4514906" cy="2876409"/>
              </a:xfrm>
              <a:prstGeom prst="rect">
                <a:avLst/>
              </a:prstGeom>
              <a:ln w="12700" cap="flat">
                <a:noFill/>
                <a:miter lim="400000"/>
              </a:ln>
              <a:effectLst/>
            </p:spPr>
          </p:pic>
        </p:grpSp>
        <p:sp>
          <p:nvSpPr>
            <p:cNvPr id="256" name="Shape 256"/>
            <p:cNvSpPr/>
            <p:nvPr/>
          </p:nvSpPr>
          <p:spPr>
            <a:xfrm>
              <a:off x="4616262" y="1109940"/>
              <a:ext cx="4943733" cy="1171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650240">
                <a:defRPr sz="3400">
                  <a:solidFill>
                    <a:srgbClr val="000000"/>
                  </a:solidFill>
                  <a:latin typeface="Book Antiqua"/>
                  <a:ea typeface="Book Antiqua"/>
                  <a:cs typeface="Book Antiqua"/>
                  <a:sym typeface="Book Antiqua"/>
                </a:defRPr>
              </a:lvl1pPr>
            </a:lstStyle>
            <a:p>
              <a:pPr/>
              <a:r>
                <a:t>Format: General Guidelines (cont.)</a:t>
              </a:r>
            </a:p>
          </p:txBody>
        </p:sp>
      </p:gr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nvSpPr>
        <p:spPr>
          <a:xfrm>
            <a:off x="740550" y="2876408"/>
            <a:ext cx="11523700" cy="656419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marL="336408" indent="-336408" algn="l" defTabSz="650240">
              <a:lnSpc>
                <a:spcPct val="150000"/>
              </a:lnSpc>
              <a:defRPr b="1" sz="3000">
                <a:solidFill>
                  <a:srgbClr val="0070C0"/>
                </a:solidFill>
                <a:latin typeface="Optima"/>
                <a:ea typeface="Optima"/>
                <a:cs typeface="Optima"/>
                <a:sym typeface="Optima"/>
              </a:defRPr>
            </a:pPr>
            <a:r>
              <a:t>The first page of an MLA Style paper will:</a:t>
            </a:r>
          </a:p>
          <a:p>
            <a:pPr marL="331152" indent="-331152" algn="l" defTabSz="650240">
              <a:lnSpc>
                <a:spcPct val="150000"/>
              </a:lnSpc>
              <a:buSzPct val="100000"/>
              <a:buFont typeface="Arial"/>
              <a:buChar char="•"/>
              <a:defRPr sz="2800">
                <a:solidFill>
                  <a:srgbClr val="000000"/>
                </a:solidFill>
                <a:latin typeface="Optima"/>
                <a:ea typeface="Optima"/>
                <a:cs typeface="Optima"/>
                <a:sym typeface="Optima"/>
              </a:defRPr>
            </a:pPr>
            <a:r>
              <a:t>Have </a:t>
            </a:r>
            <a:r>
              <a:rPr b="1"/>
              <a:t>no title page</a:t>
            </a:r>
            <a:endParaRPr b="1"/>
          </a:p>
          <a:p>
            <a:pPr marL="331152" indent="-331152" algn="l" defTabSz="650240">
              <a:lnSpc>
                <a:spcPct val="150000"/>
              </a:lnSpc>
              <a:buSzPct val="100000"/>
              <a:buFont typeface="Arial"/>
              <a:buChar char="•"/>
              <a:defRPr b="1" sz="2800">
                <a:solidFill>
                  <a:srgbClr val="000000"/>
                </a:solidFill>
                <a:latin typeface="Optima"/>
                <a:ea typeface="Optima"/>
                <a:cs typeface="Optima"/>
                <a:sym typeface="Optima"/>
              </a:defRPr>
            </a:pPr>
            <a:r>
              <a:t>Double space </a:t>
            </a:r>
            <a:r>
              <a:rPr b="0"/>
              <a:t>everything</a:t>
            </a:r>
          </a:p>
          <a:p>
            <a:pPr marL="331152" indent="-331152" algn="l" defTabSz="650240">
              <a:lnSpc>
                <a:spcPct val="150000"/>
              </a:lnSpc>
              <a:buSzPct val="100000"/>
              <a:buFont typeface="Arial"/>
              <a:buChar char="•"/>
              <a:defRPr b="1" sz="2800">
                <a:solidFill>
                  <a:srgbClr val="000000"/>
                </a:solidFill>
                <a:latin typeface="Optima"/>
                <a:ea typeface="Optima"/>
                <a:cs typeface="Optima"/>
                <a:sym typeface="Optima"/>
              </a:defRPr>
            </a:pPr>
            <a:r>
              <a:t>List your name, your instructor's name, the course, and date </a:t>
            </a:r>
            <a:r>
              <a:rPr b="0"/>
              <a:t>in the </a:t>
            </a:r>
            <a:r>
              <a:t>upper left-hand corner</a:t>
            </a:r>
          </a:p>
          <a:p>
            <a:pPr marL="331152" indent="-331152" algn="l" defTabSz="650240">
              <a:lnSpc>
                <a:spcPct val="150000"/>
              </a:lnSpc>
              <a:buSzPct val="100000"/>
              <a:buFont typeface="Arial"/>
              <a:buChar char="•"/>
              <a:defRPr b="1" sz="2800">
                <a:solidFill>
                  <a:srgbClr val="000000"/>
                </a:solidFill>
                <a:latin typeface="Optima"/>
                <a:ea typeface="Optima"/>
                <a:cs typeface="Optima"/>
                <a:sym typeface="Optima"/>
              </a:defRPr>
            </a:pPr>
            <a:r>
              <a:t>Center the paper title </a:t>
            </a:r>
            <a:r>
              <a:rPr b="0"/>
              <a:t>(use standard caps but no underlining, italics, quote marks, or bold typeface)</a:t>
            </a:r>
          </a:p>
          <a:p>
            <a:pPr marL="331152" indent="-331152" algn="l" defTabSz="650240">
              <a:lnSpc>
                <a:spcPct val="150000"/>
              </a:lnSpc>
              <a:buSzPct val="100000"/>
              <a:buFont typeface="Arial"/>
              <a:buChar char="•"/>
              <a:defRPr b="1" sz="2800">
                <a:solidFill>
                  <a:srgbClr val="000000"/>
                </a:solidFill>
                <a:latin typeface="Optima"/>
                <a:ea typeface="Optima"/>
                <a:cs typeface="Optima"/>
                <a:sym typeface="Optima"/>
              </a:defRPr>
            </a:pPr>
            <a:r>
              <a:t>Create a header </a:t>
            </a:r>
            <a:r>
              <a:rPr b="0"/>
              <a:t>in the upper right corner at half inch from the top and one inch from the right of the page (list </a:t>
            </a:r>
            <a:r>
              <a:t>your last name and page number </a:t>
            </a:r>
            <a:r>
              <a:rPr b="0"/>
              <a:t>here)</a:t>
            </a:r>
          </a:p>
        </p:txBody>
      </p:sp>
      <p:grpSp>
        <p:nvGrpSpPr>
          <p:cNvPr id="266" name="Group 266"/>
          <p:cNvGrpSpPr/>
          <p:nvPr/>
        </p:nvGrpSpPr>
        <p:grpSpPr>
          <a:xfrm>
            <a:off x="1605279" y="-1"/>
            <a:ext cx="9633940" cy="2876410"/>
            <a:chOff x="0" y="0"/>
            <a:chExt cx="9633938" cy="2876408"/>
          </a:xfrm>
        </p:grpSpPr>
        <p:grpSp>
          <p:nvGrpSpPr>
            <p:cNvPr id="264" name="Group 264"/>
            <p:cNvGrpSpPr/>
            <p:nvPr/>
          </p:nvGrpSpPr>
          <p:grpSpPr>
            <a:xfrm>
              <a:off x="-1" y="0"/>
              <a:ext cx="9633940" cy="2876409"/>
              <a:chOff x="0" y="0"/>
              <a:chExt cx="9633938" cy="2876408"/>
            </a:xfrm>
          </p:grpSpPr>
          <p:sp>
            <p:nvSpPr>
              <p:cNvPr id="262" name="Shape 262"/>
              <p:cNvSpPr/>
              <p:nvPr/>
            </p:nvSpPr>
            <p:spPr>
              <a:xfrm>
                <a:off x="0" y="1013743"/>
                <a:ext cx="9633939" cy="1237263"/>
              </a:xfrm>
              <a:prstGeom prst="rect">
                <a:avLst/>
              </a:prstGeom>
              <a:solidFill>
                <a:srgbClr val="F28B16"/>
              </a:solidFill>
              <a:ln w="12700" cap="flat">
                <a:solidFill>
                  <a:srgbClr val="9FD62E"/>
                </a:solidFill>
                <a:prstDash val="solid"/>
                <a:round/>
              </a:ln>
              <a:effectLst>
                <a:outerShdw sx="100000" sy="100000" kx="0" ky="0" algn="b" rotWithShape="0" blurRad="50800" dist="25400" dir="5400000">
                  <a:srgbClr val="808080">
                    <a:alpha val="34997"/>
                  </a:srgbClr>
                </a:outerShdw>
              </a:effectLst>
            </p:spPr>
            <p:txBody>
              <a:bodyPr wrap="square" lIns="65023" tIns="65023" rIns="65023" bIns="65023" numCol="1" anchor="ctr">
                <a:noAutofit/>
              </a:bodyPr>
              <a:lstStyle/>
              <a:p>
                <a:pPr defTabSz="650240">
                  <a:defRPr>
                    <a:solidFill>
                      <a:srgbClr val="FFFFFF"/>
                    </a:solidFill>
                    <a:latin typeface="Book Antiqua"/>
                    <a:ea typeface="Book Antiqua"/>
                    <a:cs typeface="Book Antiqua"/>
                    <a:sym typeface="Book Antiqua"/>
                  </a:defRPr>
                </a:pPr>
              </a:p>
            </p:txBody>
          </p:sp>
          <p:pic>
            <p:nvPicPr>
              <p:cNvPr id="263" name="High-Rez-OWL-Logo.png" descr="High-Rez-OWL-Logo.png"/>
              <p:cNvPicPr>
                <a:picLocks noChangeAspect="1"/>
              </p:cNvPicPr>
              <p:nvPr/>
            </p:nvPicPr>
            <p:blipFill>
              <a:blip r:embed="rId3">
                <a:extLst/>
              </a:blip>
              <a:stretch>
                <a:fillRect/>
              </a:stretch>
            </p:blipFill>
            <p:spPr>
              <a:xfrm>
                <a:off x="-1" y="0"/>
                <a:ext cx="4514906" cy="2876409"/>
              </a:xfrm>
              <a:prstGeom prst="rect">
                <a:avLst/>
              </a:prstGeom>
              <a:ln w="12700" cap="flat">
                <a:noFill/>
                <a:miter lim="400000"/>
              </a:ln>
              <a:effectLst/>
            </p:spPr>
          </p:pic>
        </p:grpSp>
        <p:sp>
          <p:nvSpPr>
            <p:cNvPr id="265" name="Shape 265"/>
            <p:cNvSpPr/>
            <p:nvPr/>
          </p:nvSpPr>
          <p:spPr>
            <a:xfrm>
              <a:off x="4616262" y="1299162"/>
              <a:ext cx="4943733" cy="650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p>
              <a:pPr algn="l" defTabSz="650240">
                <a:defRPr sz="3400">
                  <a:solidFill>
                    <a:srgbClr val="000000"/>
                  </a:solidFill>
                  <a:latin typeface="Book Antiqua"/>
                  <a:ea typeface="Book Antiqua"/>
                  <a:cs typeface="Book Antiqua"/>
                  <a:sym typeface="Book Antiqua"/>
                </a:defRPr>
              </a:pPr>
              <a:r>
                <a:t>Formatting the 1</a:t>
              </a:r>
              <a:r>
                <a:rPr baseline="30588"/>
                <a:t>st</a:t>
              </a:r>
              <a:r>
                <a:t> Page</a:t>
              </a:r>
            </a:p>
          </p:txBody>
        </p:sp>
      </p:gr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